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60" r:id="rId4"/>
    <p:sldId id="261" r:id="rId5"/>
    <p:sldId id="262" r:id="rId6"/>
    <p:sldId id="263" r:id="rId7"/>
    <p:sldId id="269" r:id="rId8"/>
    <p:sldId id="266" r:id="rId9"/>
    <p:sldId id="267" r:id="rId10"/>
    <p:sldId id="268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Lato" panose="020F0502020204030203" pitchFamily="34" charset="77"/>
      <p:regular r:id="rId19"/>
      <p:bold r:id="rId20"/>
      <p:italic r:id="rId21"/>
      <p:boldItalic r:id="rId22"/>
    </p:embeddedFont>
    <p:embeddedFont>
      <p:font typeface="Lato Light" panose="020F0302020204030203" pitchFamily="34" charset="77"/>
      <p:regular r:id="rId23"/>
      <p:italic r:id="rId24"/>
    </p:embeddedFont>
    <p:embeddedFont>
      <p:font typeface="Raleway" panose="020B0503030101060003" pitchFamily="34" charset="77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A9B1"/>
    <a:srgbClr val="E46157"/>
    <a:srgbClr val="FFFFFF"/>
    <a:srgbClr val="0020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09"/>
    <p:restoredTop sz="94700"/>
  </p:normalViewPr>
  <p:slideViewPr>
    <p:cSldViewPr snapToGrid="0" snapToObjects="1">
      <p:cViewPr varScale="1">
        <p:scale>
          <a:sx n="129" d="100"/>
          <a:sy n="129" d="100"/>
        </p:scale>
        <p:origin x="5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tiff>
</file>

<file path=ppt/media/image20.png>
</file>

<file path=ppt/media/image21.png>
</file>

<file path=ppt/media/image22.tiff>
</file>

<file path=ppt/media/image23.png>
</file>

<file path=ppt/media/image24.png>
</file>

<file path=ppt/media/image3.jpg>
</file>

<file path=ppt/media/image4.tiff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0FB301-9A70-A04F-838B-624748B51D27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4D1263-5830-F247-A66A-2C9719E2DF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284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4D1263-5830-F247-A66A-2C9719E2DF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110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4D1263-5830-F247-A66A-2C9719E2DF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87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4D1263-5830-F247-A66A-2C9719E2DF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541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7C551-C6C4-054C-B0DC-004A20C072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1914B7-5DFA-1349-A1D2-F4EA55BAC6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2E556-E9D9-B446-8809-D841DC6DB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C1374-FACB-1B4B-8E81-C4384405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6FC8F-A457-BD4C-9971-FFE52C511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76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06422-E1E9-3443-84C0-8E655E8EF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96143B-6017-5D4E-A419-B55166DF4C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7DF98-3C12-FD4B-9CFC-0AD82CF4F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457D1-9829-0B4C-A234-D4A9C630C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CE16F-9D5C-4E43-BE6E-C877A69FD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801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3B5F0D-982A-004E-A042-4EB8C6B5CE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BC4DD9-CF56-8A48-88E0-1CEF2EB326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43C90-D1CB-7443-AB32-3CD334B54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4CCA1-FF32-AB42-B482-DF221973F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6707A-F9AB-DA41-ADED-93FF5E77C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71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970BB-5DD7-4340-9F67-6533DF9B0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070E7-2B84-E842-A576-3FABD7724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A3883-2F71-064F-B248-A2290F474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55F91-D11C-B34C-8593-17835FA5A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7E93A-03DD-8B4D-AC2B-45D685C4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657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8B88A-DE1C-F949-AC36-AD1166D93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0E53E-CCD0-EA4D-BDB0-363C55365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37A53-C58C-7048-9485-AFD91B087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CF779-4C08-104E-98D8-C860CEA5A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E250F-1849-B647-855D-A7949661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476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45158-CA48-F64A-80C3-3C9CAE1AC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A9460-9288-7E43-9CF1-DCA8BE9266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640FAD-F894-164D-8097-C24D3968F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7AC5D-9857-9142-B5F3-E98EF43BA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2AFC84-F09B-C748-B27A-1EBCC1A32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FA35F-B278-CE4C-9F6E-F03ABFD81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850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F016F-4E01-F94F-A5BE-7FB51E0DF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12210-9D36-D847-9792-387F2EEFA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FCDDD2-B3AA-2E42-9A17-A10C97D913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C475DA-6E25-144A-AB6F-22FBA64299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7676E0-641F-C147-A415-4F7AE3D6A4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A528C8-4362-2945-86F1-BE154BE57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2B212C7-E2C4-BB42-9F28-B16E7E43C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84B50F-EA56-B842-AEB7-EEAD7B239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19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587F-127C-7F41-A059-2B28A1EE9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FB76C5-DAF1-F241-B74D-5C5796807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B19FC7-1DBE-EC4C-96CE-D0B29A673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9F1020-4A85-804E-9AEA-2A127BECC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096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FE380F-A7A8-0A47-B75F-DB89A3E0C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0B6C93-5494-2D4C-8196-5DF56E6A6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63327-3E0F-3E49-9266-E93E61DD3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06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8BFD7-0510-0A47-B83C-B5C0D3D9A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57E0B1-1E58-B44F-A874-62DA1FC6F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FDBB34-812C-D040-B9D5-31C5C8760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8E4F7A-FF68-CE43-9693-2C2B52BBD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EB8F8-6632-6D49-9571-BD126F8D6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09CF1-F952-804B-BEA7-55CEE2429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9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63177-DAA8-3E43-AC80-ACB464928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A7C5CC-8C70-7849-A89B-DEB77A5B80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FC15A6-91AE-494D-886D-45B3D1190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6DBEB-69F7-3542-AC05-AA8CE973C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2696D-F227-1F46-9897-B1A6DE971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8676C1-50AB-1F4A-BC99-7052A7559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99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36F7DB-8D5A-8D49-B706-0DFE5F189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B76FD1-4BF2-1F4B-B1D3-B1535CFB6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D8580-B20A-0C4D-8A6B-41DB761B04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F19337-1B66-A74C-AB0D-4836723467B7}" type="datetimeFigureOut">
              <a:rPr lang="en-US" smtClean="0"/>
              <a:t>5/1/19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CC58B-557B-D049-9254-85BCA37DBB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53E97E-9861-6D4C-A417-5D5380EAC3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42142-60DF-F948-9768-63781053FF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98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microsoft.com/office/2007/relationships/hdphoto" Target="../media/hdphoto1.wdp"/><Relationship Id="rId7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11" Type="http://schemas.openxmlformats.org/officeDocument/2006/relationships/image" Target="../media/image22.tiff"/><Relationship Id="rId5" Type="http://schemas.openxmlformats.org/officeDocument/2006/relationships/image" Target="../media/image11.png"/><Relationship Id="rId10" Type="http://schemas.openxmlformats.org/officeDocument/2006/relationships/image" Target="../media/image21.png"/><Relationship Id="rId4" Type="http://schemas.openxmlformats.org/officeDocument/2006/relationships/image" Target="../media/image17.png"/><Relationship Id="rId9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553FAD0C-3329-C840-BF64-6BEF83996BB0}"/>
              </a:ext>
            </a:extLst>
          </p:cNvPr>
          <p:cNvGrpSpPr/>
          <p:nvPr/>
        </p:nvGrpSpPr>
        <p:grpSpPr>
          <a:xfrm>
            <a:off x="-1" y="0"/>
            <a:ext cx="12192001" cy="6866934"/>
            <a:chOff x="-1" y="0"/>
            <a:chExt cx="12192001" cy="68669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14B5478-AD58-7249-861E-29189F93EB15}"/>
                </a:ext>
              </a:extLst>
            </p:cNvPr>
            <p:cNvGrpSpPr/>
            <p:nvPr/>
          </p:nvGrpSpPr>
          <p:grpSpPr>
            <a:xfrm>
              <a:off x="-1" y="0"/>
              <a:ext cx="12192001" cy="6866934"/>
              <a:chOff x="-1" y="0"/>
              <a:chExt cx="12192001" cy="6866934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97836525-EAE4-FA4D-B7D5-FAC0E9F09D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Blur/>
                        </a14:imgEffect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rcRect t="1663" b="-1"/>
              <a:stretch/>
            </p:blipFill>
            <p:spPr>
              <a:xfrm>
                <a:off x="-1" y="0"/>
                <a:ext cx="10455965" cy="6866934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155F68A6-D200-8240-9CB9-F1DD32570A5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Blur/>
                        </a14:imgEffect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rcRect l="84062" t="1663" b="-1"/>
              <a:stretch/>
            </p:blipFill>
            <p:spPr>
              <a:xfrm flipH="1">
                <a:off x="10455964" y="0"/>
                <a:ext cx="1736036" cy="6866934"/>
              </a:xfrm>
              <a:prstGeom prst="rect">
                <a:avLst/>
              </a:prstGeom>
            </p:spPr>
          </p:pic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88768F4-1669-4A41-9F2E-CFA28DE4D58F}"/>
                </a:ext>
              </a:extLst>
            </p:cNvPr>
            <p:cNvSpPr/>
            <p:nvPr/>
          </p:nvSpPr>
          <p:spPr>
            <a:xfrm>
              <a:off x="0" y="0"/>
              <a:ext cx="12192000" cy="686693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hape 19">
            <a:extLst>
              <a:ext uri="{FF2B5EF4-FFF2-40B4-BE49-F238E27FC236}">
                <a16:creationId xmlns:a16="http://schemas.microsoft.com/office/drawing/2014/main" id="{787C2105-51C0-4640-A002-1DC2D95419A5}"/>
              </a:ext>
            </a:extLst>
          </p:cNvPr>
          <p:cNvSpPr txBox="1"/>
          <p:nvPr/>
        </p:nvSpPr>
        <p:spPr>
          <a:xfrm>
            <a:off x="4299831" y="4403739"/>
            <a:ext cx="3692702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b="1" dirty="0" err="1">
                <a:solidFill>
                  <a:srgbClr val="00B0F0"/>
                </a:solidFill>
                <a:latin typeface="Raleway" panose="020B0503030101060003" pitchFamily="34" charset="77"/>
                <a:ea typeface="Raleway"/>
                <a:cs typeface="Calibri" panose="020F0502020204030204" pitchFamily="34" charset="0"/>
                <a:sym typeface="Raleway"/>
              </a:rPr>
              <a:t>AccuTrack</a:t>
            </a:r>
            <a:endParaRPr sz="4400" b="1" dirty="0">
              <a:solidFill>
                <a:srgbClr val="00B0F0"/>
              </a:solidFill>
              <a:latin typeface="Raleway" panose="020B0503030101060003" pitchFamily="34" charset="77"/>
              <a:ea typeface="Raleway"/>
              <a:cs typeface="Calibri" panose="020F0502020204030204" pitchFamily="34" charset="0"/>
              <a:sym typeface="Raleway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5C284EE-4B03-5745-8539-238F09B1D1C0}"/>
              </a:ext>
            </a:extLst>
          </p:cNvPr>
          <p:cNvGrpSpPr/>
          <p:nvPr userDrawn="1"/>
        </p:nvGrpSpPr>
        <p:grpSpPr>
          <a:xfrm>
            <a:off x="4142342" y="-756356"/>
            <a:ext cx="4007680" cy="4659155"/>
            <a:chOff x="5788342" y="645548"/>
            <a:chExt cx="1684569" cy="1958407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082347E-2F3D-A74B-88E8-423914819A7C}"/>
                </a:ext>
              </a:extLst>
            </p:cNvPr>
            <p:cNvCxnSpPr>
              <a:cxnSpLocks/>
            </p:cNvCxnSpPr>
            <p:nvPr/>
          </p:nvCxnSpPr>
          <p:spPr>
            <a:xfrm rot="894648">
              <a:off x="6480753" y="1679044"/>
              <a:ext cx="992158" cy="869935"/>
            </a:xfrm>
            <a:prstGeom prst="straightConnector1">
              <a:avLst/>
            </a:prstGeom>
            <a:ln w="114300">
              <a:solidFill>
                <a:srgbClr val="00B0F0"/>
              </a:solidFill>
              <a:headEnd type="oval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3789B6C-9DC1-AE4D-A873-6744FA12FC49}"/>
                </a:ext>
              </a:extLst>
            </p:cNvPr>
            <p:cNvCxnSpPr>
              <a:cxnSpLocks/>
            </p:cNvCxnSpPr>
            <p:nvPr/>
          </p:nvCxnSpPr>
          <p:spPr>
            <a:xfrm rot="5029701">
              <a:off x="5733512" y="1672134"/>
              <a:ext cx="994050" cy="869592"/>
            </a:xfrm>
            <a:prstGeom prst="straightConnector1">
              <a:avLst/>
            </a:prstGeom>
            <a:ln w="114300">
              <a:solidFill>
                <a:srgbClr val="00B0F0"/>
              </a:solidFill>
              <a:headEnd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C6013DC7-4854-A747-92FC-EB6C1D28ABB2}"/>
                </a:ext>
              </a:extLst>
            </p:cNvPr>
            <p:cNvSpPr/>
            <p:nvPr/>
          </p:nvSpPr>
          <p:spPr>
            <a:xfrm rot="9407513">
              <a:off x="5788342" y="645548"/>
              <a:ext cx="1613132" cy="1613132"/>
            </a:xfrm>
            <a:prstGeom prst="arc">
              <a:avLst>
                <a:gd name="adj1" fmla="val 15754993"/>
                <a:gd name="adj2" fmla="val 19406217"/>
              </a:avLst>
            </a:prstGeom>
            <a:ln w="114300">
              <a:solidFill>
                <a:srgbClr val="00B0F0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B0F0"/>
                </a:solidFill>
              </a:endParaRPr>
            </a:p>
          </p:txBody>
        </p:sp>
      </p:grpSp>
      <p:sp>
        <p:nvSpPr>
          <p:cNvPr id="10" name="Shape 19">
            <a:extLst>
              <a:ext uri="{FF2B5EF4-FFF2-40B4-BE49-F238E27FC236}">
                <a16:creationId xmlns:a16="http://schemas.microsoft.com/office/drawing/2014/main" id="{E3CF2777-6A7D-9B47-BAB8-86A5076F3935}"/>
              </a:ext>
            </a:extLst>
          </p:cNvPr>
          <p:cNvSpPr txBox="1"/>
          <p:nvPr/>
        </p:nvSpPr>
        <p:spPr>
          <a:xfrm>
            <a:off x="3251988" y="4829695"/>
            <a:ext cx="5788387" cy="644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bg1"/>
                </a:solidFill>
                <a:latin typeface="Lato" panose="020F0502020204030203" pitchFamily="34" charset="77"/>
                <a:ea typeface="Raleway"/>
                <a:cs typeface="Calibri" panose="020F0502020204030204" pitchFamily="34" charset="0"/>
                <a:sym typeface="Raleway"/>
              </a:rPr>
              <a:t>NURTURING A HEALTHY WORKFORCE</a:t>
            </a:r>
          </a:p>
        </p:txBody>
      </p:sp>
    </p:spTree>
    <p:extLst>
      <p:ext uri="{BB962C8B-B14F-4D97-AF65-F5344CB8AC3E}">
        <p14:creationId xmlns:p14="http://schemas.microsoft.com/office/powerpoint/2010/main" val="1886556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F1AC26B-5888-644B-B041-15730C78335F}"/>
              </a:ext>
            </a:extLst>
          </p:cNvPr>
          <p:cNvGrpSpPr/>
          <p:nvPr/>
        </p:nvGrpSpPr>
        <p:grpSpPr>
          <a:xfrm>
            <a:off x="-1" y="0"/>
            <a:ext cx="12192001" cy="6866934"/>
            <a:chOff x="-1" y="0"/>
            <a:chExt cx="12192001" cy="686693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741912F-88C7-5D4C-AEAC-6C57FB2102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t="1663" b="-1"/>
            <a:stretch/>
          </p:blipFill>
          <p:spPr>
            <a:xfrm>
              <a:off x="-1" y="0"/>
              <a:ext cx="10455965" cy="686693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B375381-19DC-4C44-9290-F2354EE761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l="84062" t="1663" b="-1"/>
            <a:stretch/>
          </p:blipFill>
          <p:spPr>
            <a:xfrm flipH="1">
              <a:off x="10455964" y="0"/>
              <a:ext cx="1736036" cy="6866934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35A25474-96E0-BB48-B2D9-DD6EFF9B0505}"/>
              </a:ext>
            </a:extLst>
          </p:cNvPr>
          <p:cNvSpPr/>
          <p:nvPr/>
        </p:nvSpPr>
        <p:spPr>
          <a:xfrm>
            <a:off x="0" y="0"/>
            <a:ext cx="12192000" cy="686693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2D94D81-A604-854C-B68D-B24D41217BAB}"/>
              </a:ext>
            </a:extLst>
          </p:cNvPr>
          <p:cNvSpPr/>
          <p:nvPr/>
        </p:nvSpPr>
        <p:spPr>
          <a:xfrm>
            <a:off x="6030856" y="1696155"/>
            <a:ext cx="67734" cy="3465688"/>
          </a:xfrm>
          <a:prstGeom prst="rect">
            <a:avLst/>
          </a:prstGeom>
          <a:gradFill>
            <a:gsLst>
              <a:gs pos="0">
                <a:srgbClr val="00B0F0">
                  <a:alpha val="0"/>
                </a:srgbClr>
              </a:gs>
              <a:gs pos="50000">
                <a:srgbClr val="00B0F0"/>
              </a:gs>
              <a:gs pos="100000">
                <a:srgbClr val="00B0F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002569E-FF58-5D45-8BDA-20320BFC6F85}"/>
              </a:ext>
            </a:extLst>
          </p:cNvPr>
          <p:cNvGrpSpPr/>
          <p:nvPr/>
        </p:nvGrpSpPr>
        <p:grpSpPr>
          <a:xfrm>
            <a:off x="7351738" y="2378133"/>
            <a:ext cx="3125165" cy="2234842"/>
            <a:chOff x="8254567" y="2378133"/>
            <a:chExt cx="3125165" cy="2234842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D975A97-2BC1-964E-BFEF-B65D59CA37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938" t="42667" r="37455" b="17137"/>
            <a:stretch/>
          </p:blipFill>
          <p:spPr>
            <a:xfrm>
              <a:off x="9180868" y="2378133"/>
              <a:ext cx="1212243" cy="1284791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D273A37-C148-6940-B0A7-CEB3977AB0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884" t="16533" r="18679" b="59204"/>
            <a:stretch/>
          </p:blipFill>
          <p:spPr>
            <a:xfrm>
              <a:off x="8254567" y="3837471"/>
              <a:ext cx="3125165" cy="775504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413ADF7-CF6E-E44A-A621-32F5A6594632}"/>
              </a:ext>
            </a:extLst>
          </p:cNvPr>
          <p:cNvGrpSpPr/>
          <p:nvPr/>
        </p:nvGrpSpPr>
        <p:grpSpPr>
          <a:xfrm>
            <a:off x="1813434" y="1150590"/>
            <a:ext cx="2964274" cy="4665515"/>
            <a:chOff x="1940759" y="1150590"/>
            <a:chExt cx="2964274" cy="466551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5B8CE66-C973-A148-8EA3-5FB808C462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89462" y="1150590"/>
              <a:ext cx="2286973" cy="3207942"/>
            </a:xfrm>
            <a:prstGeom prst="rect">
              <a:avLst/>
            </a:prstGeom>
            <a:effectLst>
              <a:outerShdw blurRad="355600" sx="104000" sy="104000" algn="ctr" rotWithShape="0">
                <a:srgbClr val="00B0F0">
                  <a:alpha val="33000"/>
                </a:srgbClr>
              </a:outerShdw>
              <a:softEdge rad="0"/>
            </a:effectLst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DD2A6F8-FCFD-3640-87E3-AF034848B491}"/>
                </a:ext>
              </a:extLst>
            </p:cNvPr>
            <p:cNvGrpSpPr/>
            <p:nvPr/>
          </p:nvGrpSpPr>
          <p:grpSpPr>
            <a:xfrm>
              <a:off x="1940759" y="4769665"/>
              <a:ext cx="2964274" cy="1046440"/>
              <a:chOff x="1940759" y="5047457"/>
              <a:chExt cx="2964274" cy="104644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9E32469-FE32-CF43-B90C-19B8D02BF287}"/>
                  </a:ext>
                </a:extLst>
              </p:cNvPr>
              <p:cNvSpPr/>
              <p:nvPr/>
            </p:nvSpPr>
            <p:spPr>
              <a:xfrm>
                <a:off x="2193121" y="5047457"/>
                <a:ext cx="2424062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chemeClr val="bg1"/>
                    </a:solidFill>
                    <a:latin typeface="Lato" panose="020F0502020204030203" pitchFamily="34" charset="77"/>
                  </a:rPr>
                  <a:t>DR. CARL HAAS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5CD7DF12-382A-E741-A08C-9BD0F2B140B1}"/>
                  </a:ext>
                </a:extLst>
              </p:cNvPr>
              <p:cNvSpPr/>
              <p:nvPr/>
            </p:nvSpPr>
            <p:spPr>
              <a:xfrm>
                <a:off x="1940759" y="5509122"/>
                <a:ext cx="2964274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CA" sz="1600" dirty="0">
                    <a:solidFill>
                      <a:schemeClr val="bg1"/>
                    </a:solidFill>
                    <a:latin typeface="Lato Light" panose="020F0302020204030203" pitchFamily="34" charset="77"/>
                  </a:rPr>
                  <a:t>INTERIM CHAIR, PROFESSOR,</a:t>
                </a:r>
              </a:p>
              <a:p>
                <a:pPr algn="ctr"/>
                <a:r>
                  <a:rPr lang="en-CA" sz="1600" dirty="0">
                    <a:solidFill>
                      <a:schemeClr val="bg1"/>
                    </a:solidFill>
                    <a:latin typeface="Lato Light" panose="020F0302020204030203" pitchFamily="34" charset="77"/>
                  </a:rPr>
                  <a:t>CANADA RESEARCH CHAIR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3489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D48336-79D7-504B-A263-44B0C8B76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289"/>
            <a:ext cx="10306270" cy="6880578"/>
          </a:xfrm>
          <a:prstGeom prst="rect">
            <a:avLst/>
          </a:prstGeom>
          <a:ln>
            <a:noFill/>
          </a:ln>
        </p:spPr>
      </p:pic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8FA6E62-06DE-5548-B364-EAEDAD90BD2B}"/>
              </a:ext>
            </a:extLst>
          </p:cNvPr>
          <p:cNvSpPr/>
          <p:nvPr/>
        </p:nvSpPr>
        <p:spPr>
          <a:xfrm>
            <a:off x="3487479" y="1977656"/>
            <a:ext cx="5209175" cy="2902688"/>
          </a:xfrm>
          <a:prstGeom prst="parallelogram">
            <a:avLst>
              <a:gd name="adj" fmla="val 24634"/>
            </a:avLst>
          </a:prstGeom>
          <a:solidFill>
            <a:srgbClr val="002060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D37640-5C44-A04D-933F-94A5D7878E06}"/>
              </a:ext>
            </a:extLst>
          </p:cNvPr>
          <p:cNvSpPr/>
          <p:nvPr/>
        </p:nvSpPr>
        <p:spPr>
          <a:xfrm>
            <a:off x="-5542" y="-11289"/>
            <a:ext cx="4707468" cy="6880578"/>
          </a:xfrm>
          <a:custGeom>
            <a:avLst/>
            <a:gdLst>
              <a:gd name="connsiteX0" fmla="*/ 0 w 6858000"/>
              <a:gd name="connsiteY0" fmla="*/ 0 h 6858000"/>
              <a:gd name="connsiteX1" fmla="*/ 6858000 w 6858000"/>
              <a:gd name="connsiteY1" fmla="*/ 0 h 6858000"/>
              <a:gd name="connsiteX2" fmla="*/ 6858000 w 6858000"/>
              <a:gd name="connsiteY2" fmla="*/ 6858000 h 6858000"/>
              <a:gd name="connsiteX3" fmla="*/ 0 w 6858000"/>
              <a:gd name="connsiteY3" fmla="*/ 6858000 h 6858000"/>
              <a:gd name="connsiteX4" fmla="*/ 0 w 6858000"/>
              <a:gd name="connsiteY4" fmla="*/ 0 h 6858000"/>
              <a:gd name="connsiteX0" fmla="*/ 0 w 6858000"/>
              <a:gd name="connsiteY0" fmla="*/ 0 h 6869289"/>
              <a:gd name="connsiteX1" fmla="*/ 6858000 w 6858000"/>
              <a:gd name="connsiteY1" fmla="*/ 0 h 6869289"/>
              <a:gd name="connsiteX2" fmla="*/ 3313289 w 6858000"/>
              <a:gd name="connsiteY2" fmla="*/ 6869289 h 6869289"/>
              <a:gd name="connsiteX3" fmla="*/ 0 w 6858000"/>
              <a:gd name="connsiteY3" fmla="*/ 6858000 h 6869289"/>
              <a:gd name="connsiteX4" fmla="*/ 0 w 6858000"/>
              <a:gd name="connsiteY4" fmla="*/ 0 h 6869289"/>
              <a:gd name="connsiteX0" fmla="*/ 0 w 4938889"/>
              <a:gd name="connsiteY0" fmla="*/ 0 h 6869289"/>
              <a:gd name="connsiteX1" fmla="*/ 4938889 w 4938889"/>
              <a:gd name="connsiteY1" fmla="*/ 22578 h 6869289"/>
              <a:gd name="connsiteX2" fmla="*/ 3313289 w 4938889"/>
              <a:gd name="connsiteY2" fmla="*/ 6869289 h 6869289"/>
              <a:gd name="connsiteX3" fmla="*/ 0 w 4938889"/>
              <a:gd name="connsiteY3" fmla="*/ 6858000 h 6869289"/>
              <a:gd name="connsiteX4" fmla="*/ 0 w 4938889"/>
              <a:gd name="connsiteY4" fmla="*/ 0 h 6869289"/>
              <a:gd name="connsiteX0" fmla="*/ 0 w 5266267"/>
              <a:gd name="connsiteY0" fmla="*/ 11289 h 6880578"/>
              <a:gd name="connsiteX1" fmla="*/ 5266267 w 5266267"/>
              <a:gd name="connsiteY1" fmla="*/ 0 h 6880578"/>
              <a:gd name="connsiteX2" fmla="*/ 3313289 w 5266267"/>
              <a:gd name="connsiteY2" fmla="*/ 6880578 h 6880578"/>
              <a:gd name="connsiteX3" fmla="*/ 0 w 5266267"/>
              <a:gd name="connsiteY3" fmla="*/ 6869289 h 6880578"/>
              <a:gd name="connsiteX4" fmla="*/ 0 w 5266267"/>
              <a:gd name="connsiteY4" fmla="*/ 11289 h 6880578"/>
              <a:gd name="connsiteX0" fmla="*/ 0 w 5266267"/>
              <a:gd name="connsiteY0" fmla="*/ 11289 h 6880578"/>
              <a:gd name="connsiteX1" fmla="*/ 5266267 w 5266267"/>
              <a:gd name="connsiteY1" fmla="*/ 0 h 6880578"/>
              <a:gd name="connsiteX2" fmla="*/ 3313289 w 5266267"/>
              <a:gd name="connsiteY2" fmla="*/ 6880578 h 6880578"/>
              <a:gd name="connsiteX3" fmla="*/ 6200 w 5266267"/>
              <a:gd name="connsiteY3" fmla="*/ 6880373 h 6880578"/>
              <a:gd name="connsiteX4" fmla="*/ 0 w 5266267"/>
              <a:gd name="connsiteY4" fmla="*/ 11289 h 688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6267" h="6880578">
                <a:moveTo>
                  <a:pt x="0" y="11289"/>
                </a:moveTo>
                <a:lnTo>
                  <a:pt x="5266267" y="0"/>
                </a:lnTo>
                <a:lnTo>
                  <a:pt x="3313289" y="6880578"/>
                </a:lnTo>
                <a:lnTo>
                  <a:pt x="6200" y="6880373"/>
                </a:lnTo>
                <a:cubicBezTo>
                  <a:pt x="4133" y="4590678"/>
                  <a:pt x="2067" y="2300984"/>
                  <a:pt x="0" y="11289"/>
                </a:cubicBezTo>
                <a:close/>
              </a:path>
            </a:pathLst>
          </a:custGeom>
          <a:blipFill dpi="0" rotWithShape="1">
            <a:blip r:embed="rId4"/>
            <a:srcRect/>
            <a:stretch>
              <a:fillRect l="-31000" t="-1000" r="-62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494F62D9-213F-8F45-AC7B-4DF50561BF2D}"/>
              </a:ext>
            </a:extLst>
          </p:cNvPr>
          <p:cNvSpPr/>
          <p:nvPr/>
        </p:nvSpPr>
        <p:spPr>
          <a:xfrm flipH="1" flipV="1">
            <a:off x="7488743" y="-15903"/>
            <a:ext cx="4709880" cy="6885192"/>
          </a:xfrm>
          <a:custGeom>
            <a:avLst/>
            <a:gdLst>
              <a:gd name="connsiteX0" fmla="*/ 0 w 6858000"/>
              <a:gd name="connsiteY0" fmla="*/ 0 h 6858000"/>
              <a:gd name="connsiteX1" fmla="*/ 6858000 w 6858000"/>
              <a:gd name="connsiteY1" fmla="*/ 0 h 6858000"/>
              <a:gd name="connsiteX2" fmla="*/ 6858000 w 6858000"/>
              <a:gd name="connsiteY2" fmla="*/ 6858000 h 6858000"/>
              <a:gd name="connsiteX3" fmla="*/ 0 w 6858000"/>
              <a:gd name="connsiteY3" fmla="*/ 6858000 h 6858000"/>
              <a:gd name="connsiteX4" fmla="*/ 0 w 6858000"/>
              <a:gd name="connsiteY4" fmla="*/ 0 h 6858000"/>
              <a:gd name="connsiteX0" fmla="*/ 0 w 6858000"/>
              <a:gd name="connsiteY0" fmla="*/ 0 h 6869289"/>
              <a:gd name="connsiteX1" fmla="*/ 6858000 w 6858000"/>
              <a:gd name="connsiteY1" fmla="*/ 0 h 6869289"/>
              <a:gd name="connsiteX2" fmla="*/ 3313289 w 6858000"/>
              <a:gd name="connsiteY2" fmla="*/ 6869289 h 6869289"/>
              <a:gd name="connsiteX3" fmla="*/ 0 w 6858000"/>
              <a:gd name="connsiteY3" fmla="*/ 6858000 h 6869289"/>
              <a:gd name="connsiteX4" fmla="*/ 0 w 6858000"/>
              <a:gd name="connsiteY4" fmla="*/ 0 h 6869289"/>
              <a:gd name="connsiteX0" fmla="*/ 0 w 4938889"/>
              <a:gd name="connsiteY0" fmla="*/ 0 h 6869289"/>
              <a:gd name="connsiteX1" fmla="*/ 4938889 w 4938889"/>
              <a:gd name="connsiteY1" fmla="*/ 22578 h 6869289"/>
              <a:gd name="connsiteX2" fmla="*/ 3313289 w 4938889"/>
              <a:gd name="connsiteY2" fmla="*/ 6869289 h 6869289"/>
              <a:gd name="connsiteX3" fmla="*/ 0 w 4938889"/>
              <a:gd name="connsiteY3" fmla="*/ 6858000 h 6869289"/>
              <a:gd name="connsiteX4" fmla="*/ 0 w 4938889"/>
              <a:gd name="connsiteY4" fmla="*/ 0 h 6869289"/>
              <a:gd name="connsiteX0" fmla="*/ 0 w 5266267"/>
              <a:gd name="connsiteY0" fmla="*/ 11289 h 6880578"/>
              <a:gd name="connsiteX1" fmla="*/ 5266267 w 5266267"/>
              <a:gd name="connsiteY1" fmla="*/ 0 h 6880578"/>
              <a:gd name="connsiteX2" fmla="*/ 3313289 w 5266267"/>
              <a:gd name="connsiteY2" fmla="*/ 6880578 h 6880578"/>
              <a:gd name="connsiteX3" fmla="*/ 0 w 5266267"/>
              <a:gd name="connsiteY3" fmla="*/ 6869289 h 6880578"/>
              <a:gd name="connsiteX4" fmla="*/ 0 w 5266267"/>
              <a:gd name="connsiteY4" fmla="*/ 11289 h 6880578"/>
              <a:gd name="connsiteX0" fmla="*/ 0 w 5266267"/>
              <a:gd name="connsiteY0" fmla="*/ 11289 h 6880578"/>
              <a:gd name="connsiteX1" fmla="*/ 5266267 w 5266267"/>
              <a:gd name="connsiteY1" fmla="*/ 0 h 6880578"/>
              <a:gd name="connsiteX2" fmla="*/ 3313289 w 5266267"/>
              <a:gd name="connsiteY2" fmla="*/ 6880578 h 6880578"/>
              <a:gd name="connsiteX3" fmla="*/ 6198 w 5266267"/>
              <a:gd name="connsiteY3" fmla="*/ 6869289 h 6880578"/>
              <a:gd name="connsiteX4" fmla="*/ 0 w 5266267"/>
              <a:gd name="connsiteY4" fmla="*/ 11289 h 6880578"/>
              <a:gd name="connsiteX0" fmla="*/ 2697 w 5268964"/>
              <a:gd name="connsiteY0" fmla="*/ 11289 h 6880578"/>
              <a:gd name="connsiteX1" fmla="*/ 5268964 w 5268964"/>
              <a:gd name="connsiteY1" fmla="*/ 0 h 6880578"/>
              <a:gd name="connsiteX2" fmla="*/ 3315986 w 5268964"/>
              <a:gd name="connsiteY2" fmla="*/ 6880578 h 6880578"/>
              <a:gd name="connsiteX3" fmla="*/ 0 w 5268964"/>
              <a:gd name="connsiteY3" fmla="*/ 6877241 h 6880578"/>
              <a:gd name="connsiteX4" fmla="*/ 2697 w 5268964"/>
              <a:gd name="connsiteY4" fmla="*/ 11289 h 6880578"/>
              <a:gd name="connsiteX0" fmla="*/ 2697 w 5268964"/>
              <a:gd name="connsiteY0" fmla="*/ 11289 h 6885192"/>
              <a:gd name="connsiteX1" fmla="*/ 5268964 w 5268964"/>
              <a:gd name="connsiteY1" fmla="*/ 0 h 6885192"/>
              <a:gd name="connsiteX2" fmla="*/ 3315986 w 5268964"/>
              <a:gd name="connsiteY2" fmla="*/ 6880578 h 6885192"/>
              <a:gd name="connsiteX3" fmla="*/ 0 w 5268964"/>
              <a:gd name="connsiteY3" fmla="*/ 6885192 h 6885192"/>
              <a:gd name="connsiteX4" fmla="*/ 2697 w 5268964"/>
              <a:gd name="connsiteY4" fmla="*/ 11289 h 688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68964" h="6885192">
                <a:moveTo>
                  <a:pt x="2697" y="11289"/>
                </a:moveTo>
                <a:lnTo>
                  <a:pt x="5268964" y="0"/>
                </a:lnTo>
                <a:lnTo>
                  <a:pt x="3315986" y="6880578"/>
                </a:lnTo>
                <a:lnTo>
                  <a:pt x="0" y="6885192"/>
                </a:lnTo>
                <a:lnTo>
                  <a:pt x="2697" y="11289"/>
                </a:lnTo>
                <a:close/>
              </a:path>
            </a:pathLst>
          </a:custGeom>
          <a:blipFill dpi="0" rotWithShape="0">
            <a:blip r:embed="rId5"/>
            <a:srcRect/>
            <a:stretch>
              <a:fillRect l="-9000" r="-31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A4747DA-0500-5940-B8F1-6E300D84AE15}"/>
              </a:ext>
            </a:extLst>
          </p:cNvPr>
          <p:cNvSpPr/>
          <p:nvPr/>
        </p:nvSpPr>
        <p:spPr>
          <a:xfrm rot="832087" flipH="1">
            <a:off x="3815978" y="-66643"/>
            <a:ext cx="36000" cy="6965845"/>
          </a:xfrm>
          <a:prstGeom prst="rect">
            <a:avLst/>
          </a:prstGeom>
          <a:gradFill>
            <a:gsLst>
              <a:gs pos="0">
                <a:srgbClr val="00B0F0">
                  <a:alpha val="0"/>
                </a:srgbClr>
              </a:gs>
              <a:gs pos="83000">
                <a:srgbClr val="00B0F0"/>
              </a:gs>
              <a:gs pos="16000">
                <a:srgbClr val="00B0F0"/>
              </a:gs>
              <a:gs pos="100000">
                <a:srgbClr val="00B0F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988E3B-C879-B549-BFAC-E46D09D41C2F}"/>
              </a:ext>
            </a:extLst>
          </p:cNvPr>
          <p:cNvSpPr/>
          <p:nvPr/>
        </p:nvSpPr>
        <p:spPr>
          <a:xfrm rot="832087" flipH="1">
            <a:off x="8328639" y="-10632"/>
            <a:ext cx="36000" cy="6965845"/>
          </a:xfrm>
          <a:prstGeom prst="rect">
            <a:avLst/>
          </a:prstGeom>
          <a:gradFill>
            <a:gsLst>
              <a:gs pos="0">
                <a:srgbClr val="00B0F0">
                  <a:alpha val="0"/>
                </a:srgbClr>
              </a:gs>
              <a:gs pos="83000">
                <a:srgbClr val="00B0F0"/>
              </a:gs>
              <a:gs pos="16000">
                <a:srgbClr val="00B0F0"/>
              </a:gs>
              <a:gs pos="100000">
                <a:srgbClr val="00B0F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C172805-8E77-C54C-A661-A85D48A82CA1}"/>
              </a:ext>
            </a:extLst>
          </p:cNvPr>
          <p:cNvGrpSpPr/>
          <p:nvPr/>
        </p:nvGrpSpPr>
        <p:grpSpPr>
          <a:xfrm>
            <a:off x="4479420" y="2445754"/>
            <a:ext cx="3233160" cy="2014238"/>
            <a:chOff x="692403" y="2381959"/>
            <a:chExt cx="3233160" cy="201423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2EFF4C6-B7B8-404F-8C5B-8FECF1595ACA}"/>
                </a:ext>
              </a:extLst>
            </p:cNvPr>
            <p:cNvSpPr txBox="1"/>
            <p:nvPr/>
          </p:nvSpPr>
          <p:spPr>
            <a:xfrm>
              <a:off x="762204" y="2381959"/>
              <a:ext cx="307808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Lato Light" panose="020F0302020204030203" pitchFamily="34" charset="77"/>
                </a:rPr>
                <a:t>1.8 MILLION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556FF1A-5349-2E4F-94A4-24FF74EE5D53}"/>
                </a:ext>
              </a:extLst>
            </p:cNvPr>
            <p:cNvSpPr txBox="1"/>
            <p:nvPr/>
          </p:nvSpPr>
          <p:spPr>
            <a:xfrm>
              <a:off x="692403" y="3014137"/>
              <a:ext cx="3147888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b="1" dirty="0">
                  <a:solidFill>
                    <a:srgbClr val="00B0F0"/>
                  </a:solidFill>
                  <a:latin typeface="Lato" panose="020F0502020204030203" pitchFamily="34" charset="77"/>
                </a:rPr>
                <a:t>ERGONOMIC INJURIES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3580DB7-AA7B-9743-BAEE-C88DA8CB621B}"/>
                </a:ext>
              </a:extLst>
            </p:cNvPr>
            <p:cNvSpPr txBox="1"/>
            <p:nvPr/>
          </p:nvSpPr>
          <p:spPr>
            <a:xfrm>
              <a:off x="692403" y="3379299"/>
              <a:ext cx="3147888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50" b="1" dirty="0">
                  <a:solidFill>
                    <a:srgbClr val="00B0F0"/>
                  </a:solidFill>
                  <a:latin typeface="Lato" panose="020F0502020204030203" pitchFamily="34" charset="77"/>
                </a:rPr>
                <a:t>IN THE UNITED STATES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2AFD0D9-7124-9A49-BB6A-69BA624384FA}"/>
                </a:ext>
              </a:extLst>
            </p:cNvPr>
            <p:cNvSpPr/>
            <p:nvPr/>
          </p:nvSpPr>
          <p:spPr>
            <a:xfrm>
              <a:off x="746488" y="3719089"/>
              <a:ext cx="3179075" cy="67710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3800" b="1" dirty="0">
                  <a:solidFill>
                    <a:schemeClr val="bg1"/>
                  </a:solidFill>
                  <a:latin typeface="Lato" panose="020F0502020204030203" pitchFamily="34" charset="77"/>
                </a:rPr>
                <a:t>EVERY YEAR </a:t>
              </a:r>
              <a:endParaRPr lang="en-US" sz="3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9656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0DEE2896-574D-4E43-9913-775427971E67}"/>
              </a:ext>
            </a:extLst>
          </p:cNvPr>
          <p:cNvGrpSpPr/>
          <p:nvPr/>
        </p:nvGrpSpPr>
        <p:grpSpPr>
          <a:xfrm>
            <a:off x="-1" y="0"/>
            <a:ext cx="12192001" cy="6866934"/>
            <a:chOff x="-1" y="0"/>
            <a:chExt cx="12192001" cy="686693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6A96232C-70A2-FE46-89AF-DFF5938722F6}"/>
                </a:ext>
              </a:extLst>
            </p:cNvPr>
            <p:cNvGrpSpPr/>
            <p:nvPr/>
          </p:nvGrpSpPr>
          <p:grpSpPr>
            <a:xfrm>
              <a:off x="-1" y="0"/>
              <a:ext cx="12192001" cy="6866934"/>
              <a:chOff x="-1" y="0"/>
              <a:chExt cx="12192001" cy="6866934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026132B8-5E7F-5845-BEC9-7307ADE005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Blur/>
                        </a14:imgEffect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rcRect t="1663" b="-1"/>
              <a:stretch/>
            </p:blipFill>
            <p:spPr>
              <a:xfrm>
                <a:off x="-1" y="0"/>
                <a:ext cx="10455965" cy="6866934"/>
              </a:xfrm>
              <a:prstGeom prst="rect">
                <a:avLst/>
              </a:prstGeom>
            </p:spPr>
          </p:pic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CD740C5B-BA83-0048-B2BA-79BD095523A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duotone>
                  <a:prstClr val="black"/>
                  <a:schemeClr val="accent1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artisticBlur/>
                        </a14:imgEffect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rcRect l="84062" t="1663" b="-1"/>
              <a:stretch/>
            </p:blipFill>
            <p:spPr>
              <a:xfrm flipH="1">
                <a:off x="10455964" y="0"/>
                <a:ext cx="1736036" cy="6866934"/>
              </a:xfrm>
              <a:prstGeom prst="rect">
                <a:avLst/>
              </a:prstGeom>
            </p:spPr>
          </p:pic>
        </p:grp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5BBABBB-D7A5-7548-A655-0E2D736B6811}"/>
                </a:ext>
              </a:extLst>
            </p:cNvPr>
            <p:cNvSpPr/>
            <p:nvPr/>
          </p:nvSpPr>
          <p:spPr>
            <a:xfrm>
              <a:off x="0" y="0"/>
              <a:ext cx="12192000" cy="6866934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F6541CA9-33BF-F543-A3B4-5127CDC1E83D}"/>
              </a:ext>
            </a:extLst>
          </p:cNvPr>
          <p:cNvSpPr/>
          <p:nvPr/>
        </p:nvSpPr>
        <p:spPr>
          <a:xfrm>
            <a:off x="4586779" y="1696156"/>
            <a:ext cx="67734" cy="3465688"/>
          </a:xfrm>
          <a:prstGeom prst="rect">
            <a:avLst/>
          </a:prstGeom>
          <a:gradFill>
            <a:gsLst>
              <a:gs pos="0">
                <a:srgbClr val="00B0F0">
                  <a:alpha val="0"/>
                </a:srgbClr>
              </a:gs>
              <a:gs pos="50000">
                <a:srgbClr val="00B0F0"/>
              </a:gs>
              <a:gs pos="100000">
                <a:srgbClr val="00B0F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839AF03-2CC8-894B-9FC8-1052780E62C6}"/>
              </a:ext>
            </a:extLst>
          </p:cNvPr>
          <p:cNvGrpSpPr/>
          <p:nvPr/>
        </p:nvGrpSpPr>
        <p:grpSpPr>
          <a:xfrm>
            <a:off x="692403" y="2381959"/>
            <a:ext cx="3388652" cy="2227055"/>
            <a:chOff x="692403" y="2381959"/>
            <a:chExt cx="3388652" cy="2227055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CFA9EB6-4BF7-3847-B3B9-9BBAAEE814E7}"/>
                </a:ext>
              </a:extLst>
            </p:cNvPr>
            <p:cNvSpPr txBox="1"/>
            <p:nvPr/>
          </p:nvSpPr>
          <p:spPr>
            <a:xfrm>
              <a:off x="762204" y="2381959"/>
              <a:ext cx="313739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Lato Light" panose="020F0302020204030203" pitchFamily="34" charset="77"/>
                </a:rPr>
                <a:t>$10 BILLION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CBE6A5-480E-7A40-919E-529553D063C0}"/>
                </a:ext>
              </a:extLst>
            </p:cNvPr>
            <p:cNvSpPr txBox="1"/>
            <p:nvPr/>
          </p:nvSpPr>
          <p:spPr>
            <a:xfrm>
              <a:off x="692403" y="3014137"/>
              <a:ext cx="3337338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b="1" dirty="0">
                  <a:solidFill>
                    <a:srgbClr val="00B0F0"/>
                  </a:solidFill>
                  <a:latin typeface="Lato" panose="020F0502020204030203" pitchFamily="34" charset="77"/>
                </a:rPr>
                <a:t>LOST IN PRODUCTIVITY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E133BCA-AE10-4544-B7C0-4193342270AD}"/>
                </a:ext>
              </a:extLst>
            </p:cNvPr>
            <p:cNvSpPr/>
            <p:nvPr/>
          </p:nvSpPr>
          <p:spPr>
            <a:xfrm>
              <a:off x="746488" y="3901128"/>
              <a:ext cx="333456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000" b="1" dirty="0">
                  <a:solidFill>
                    <a:schemeClr val="bg1"/>
                  </a:solidFill>
                  <a:latin typeface="Lato" panose="020F0502020204030203" pitchFamily="34" charset="77"/>
                </a:rPr>
                <a:t>EVERY YEAR </a:t>
              </a:r>
              <a:endParaRPr lang="en-US" sz="40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4D8675B8-0B8F-6146-A313-7A5A1700923E}"/>
              </a:ext>
            </a:extLst>
          </p:cNvPr>
          <p:cNvSpPr/>
          <p:nvPr/>
        </p:nvSpPr>
        <p:spPr>
          <a:xfrm>
            <a:off x="770515" y="3351404"/>
            <a:ext cx="325922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950" b="1" dirty="0">
                <a:solidFill>
                  <a:srgbClr val="00B0F0"/>
                </a:solidFill>
                <a:latin typeface="Lato" panose="020F0502020204030203" pitchFamily="34" charset="77"/>
              </a:rPr>
              <a:t>AND WAGES</a:t>
            </a:r>
            <a:endParaRPr lang="en-US" sz="3950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646B85A-36EA-1449-8A1D-0B9925278D96}"/>
              </a:ext>
            </a:extLst>
          </p:cNvPr>
          <p:cNvGrpSpPr/>
          <p:nvPr/>
        </p:nvGrpSpPr>
        <p:grpSpPr>
          <a:xfrm>
            <a:off x="5638800" y="2017865"/>
            <a:ext cx="5675592" cy="2970909"/>
            <a:chOff x="5638800" y="1294845"/>
            <a:chExt cx="5675592" cy="2970909"/>
          </a:xfrm>
        </p:grpSpPr>
        <p:pic>
          <p:nvPicPr>
            <p:cNvPr id="12" name="Graphic 11" descr="Document">
              <a:extLst>
                <a:ext uri="{FF2B5EF4-FFF2-40B4-BE49-F238E27FC236}">
                  <a16:creationId xmlns:a16="http://schemas.microsoft.com/office/drawing/2014/main" id="{079CF5D1-46B2-CE4F-8C8E-8D2E473F2A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36008" y="2781542"/>
              <a:ext cx="1483200" cy="1483200"/>
            </a:xfrm>
            <a:prstGeom prst="rect">
              <a:avLst/>
            </a:prstGeom>
          </p:spPr>
        </p:pic>
        <p:pic>
          <p:nvPicPr>
            <p:cNvPr id="23" name="Graphic 22" descr="Monthly calendar">
              <a:extLst>
                <a:ext uri="{FF2B5EF4-FFF2-40B4-BE49-F238E27FC236}">
                  <a16:creationId xmlns:a16="http://schemas.microsoft.com/office/drawing/2014/main" id="{A15E553E-6A1B-4747-A295-C67ABADF5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831192" y="2781542"/>
              <a:ext cx="1483200" cy="1483200"/>
            </a:xfrm>
            <a:prstGeom prst="rect">
              <a:avLst/>
            </a:prstGeom>
          </p:spPr>
        </p:pic>
        <p:pic>
          <p:nvPicPr>
            <p:cNvPr id="32" name="Graphic 31" descr="Customer review">
              <a:extLst>
                <a:ext uri="{FF2B5EF4-FFF2-40B4-BE49-F238E27FC236}">
                  <a16:creationId xmlns:a16="http://schemas.microsoft.com/office/drawing/2014/main" id="{85A659E6-32C5-C14A-AC18-9F041DB3A38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638800" y="2780530"/>
              <a:ext cx="1485224" cy="1485224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A85E256-902D-A94B-A36F-28626E45DE1D}"/>
                </a:ext>
              </a:extLst>
            </p:cNvPr>
            <p:cNvSpPr txBox="1"/>
            <p:nvPr/>
          </p:nvSpPr>
          <p:spPr>
            <a:xfrm>
              <a:off x="6705400" y="1294845"/>
              <a:ext cx="3337338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100" b="1" dirty="0">
                  <a:solidFill>
                    <a:srgbClr val="00B0F0"/>
                  </a:solidFill>
                  <a:latin typeface="Lato" panose="020F0502020204030203" pitchFamily="34" charset="77"/>
                </a:rPr>
                <a:t>EXISTING SOLUTIONS</a:t>
              </a:r>
            </a:p>
          </p:txBody>
        </p:sp>
        <p:sp>
          <p:nvSpPr>
            <p:cNvPr id="37" name="Right Brace 36">
              <a:extLst>
                <a:ext uri="{FF2B5EF4-FFF2-40B4-BE49-F238E27FC236}">
                  <a16:creationId xmlns:a16="http://schemas.microsoft.com/office/drawing/2014/main" id="{30FC8A90-530F-2548-91C9-D5CC7F22953A}"/>
                </a:ext>
              </a:extLst>
            </p:cNvPr>
            <p:cNvSpPr/>
            <p:nvPr/>
          </p:nvSpPr>
          <p:spPr>
            <a:xfrm rot="16200000">
              <a:off x="8039143" y="164048"/>
              <a:ext cx="669852" cy="4163789"/>
            </a:xfrm>
            <a:prstGeom prst="rightBrace">
              <a:avLst>
                <a:gd name="adj1" fmla="val 147059"/>
                <a:gd name="adj2" fmla="val 50000"/>
              </a:avLst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469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CEA075B8-08FF-6F47-A13D-EBDDAEE1D6A7}"/>
              </a:ext>
            </a:extLst>
          </p:cNvPr>
          <p:cNvGrpSpPr/>
          <p:nvPr/>
        </p:nvGrpSpPr>
        <p:grpSpPr>
          <a:xfrm>
            <a:off x="-1" y="0"/>
            <a:ext cx="12192001" cy="6866934"/>
            <a:chOff x="-1" y="0"/>
            <a:chExt cx="12192001" cy="6866934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D2D4C7A-324E-FD49-A366-58B5188E12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t="1663" b="-1"/>
            <a:stretch/>
          </p:blipFill>
          <p:spPr>
            <a:xfrm>
              <a:off x="-1" y="0"/>
              <a:ext cx="10455965" cy="6866934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8171030-70F9-C94C-89E8-C08A16EFF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l="84062" t="1663" b="-1"/>
            <a:stretch/>
          </p:blipFill>
          <p:spPr>
            <a:xfrm flipH="1">
              <a:off x="10455964" y="0"/>
              <a:ext cx="1736036" cy="6866934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A97D86D-F800-6B4C-BFA2-7754F57E897C}"/>
              </a:ext>
            </a:extLst>
          </p:cNvPr>
          <p:cNvSpPr/>
          <p:nvPr/>
        </p:nvSpPr>
        <p:spPr>
          <a:xfrm>
            <a:off x="0" y="0"/>
            <a:ext cx="12192000" cy="686693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113D706-6B62-0549-B5E3-53E933106CA9}"/>
              </a:ext>
            </a:extLst>
          </p:cNvPr>
          <p:cNvGrpSpPr/>
          <p:nvPr/>
        </p:nvGrpSpPr>
        <p:grpSpPr>
          <a:xfrm>
            <a:off x="1436304" y="2471404"/>
            <a:ext cx="9032629" cy="1534652"/>
            <a:chOff x="1328150" y="2471403"/>
            <a:chExt cx="9032629" cy="153465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8489FF4B-BD60-C749-9C2E-EF627C179739}"/>
                </a:ext>
              </a:extLst>
            </p:cNvPr>
            <p:cNvCxnSpPr>
              <a:cxnSpLocks/>
            </p:cNvCxnSpPr>
            <p:nvPr/>
          </p:nvCxnSpPr>
          <p:spPr>
            <a:xfrm>
              <a:off x="1328150" y="3195536"/>
              <a:ext cx="1755178" cy="220286"/>
            </a:xfrm>
            <a:prstGeom prst="lin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scene3d>
              <a:camera prst="orthographicFront">
                <a:rot lat="4705713" lon="76022" rev="7805706"/>
              </a:camera>
              <a:lightRig rig="threePt" dir="t"/>
            </a:scene3d>
            <a:sp3d extrusionH="368300">
              <a:bevelB w="889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20316FF-40F4-FB4B-8A47-A1F8354DDB0C}"/>
                </a:ext>
              </a:extLst>
            </p:cNvPr>
            <p:cNvGrpSpPr/>
            <p:nvPr/>
          </p:nvGrpSpPr>
          <p:grpSpPr>
            <a:xfrm rot="900000">
              <a:off x="4305056" y="2829013"/>
              <a:ext cx="1357459" cy="733524"/>
              <a:chOff x="2698317" y="2970533"/>
              <a:chExt cx="1357459" cy="73352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A3184AA0-86FF-0A4E-BDB9-F0DB14C71120}"/>
                  </a:ext>
                </a:extLst>
              </p:cNvPr>
              <p:cNvSpPr/>
              <p:nvPr/>
            </p:nvSpPr>
            <p:spPr>
              <a:xfrm>
                <a:off x="2698317" y="3119595"/>
                <a:ext cx="1357459" cy="584462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  <a:scene3d>
                <a:camera prst="orthographicFront">
                  <a:rot lat="19075589" lon="20619943" rev="20245722"/>
                </a:camera>
                <a:lightRig rig="threePt" dir="t"/>
              </a:scene3d>
              <a:sp3d extrusionH="368300">
                <a:bevelB w="889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6ADFEBB4-95F4-EC47-A9E6-522310AEFB8C}"/>
                  </a:ext>
                </a:extLst>
              </p:cNvPr>
              <p:cNvSpPr/>
              <p:nvPr/>
            </p:nvSpPr>
            <p:spPr>
              <a:xfrm>
                <a:off x="2808917" y="3440107"/>
                <a:ext cx="72848" cy="74367"/>
              </a:xfrm>
              <a:prstGeom prst="ellipse">
                <a:avLst/>
              </a:prstGeom>
              <a:solidFill>
                <a:srgbClr val="0004FF"/>
              </a:solidFill>
              <a:ln>
                <a:noFill/>
              </a:ln>
              <a:effectLst>
                <a:glow rad="76200">
                  <a:srgbClr val="0004FF">
                    <a:alpha val="26000"/>
                  </a:srgb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4DCC7553-C392-4F49-AD2D-32D4A6FF041E}"/>
                  </a:ext>
                </a:extLst>
              </p:cNvPr>
              <p:cNvGrpSpPr/>
              <p:nvPr userDrawn="1"/>
            </p:nvGrpSpPr>
            <p:grpSpPr>
              <a:xfrm>
                <a:off x="3137117" y="2970533"/>
                <a:ext cx="461660" cy="536705"/>
                <a:chOff x="5788342" y="645548"/>
                <a:chExt cx="1684574" cy="1958407"/>
              </a:xfrm>
              <a:scene3d>
                <a:camera prst="orthographicFront">
                  <a:rot lat="17902007" lon="19071351" rev="56102"/>
                </a:camera>
                <a:lightRig rig="threePt" dir="t"/>
              </a:scene3d>
            </p:grpSpPr>
            <p:cxnSp>
              <p:nvCxnSpPr>
                <p:cNvPr id="28" name="Straight Arrow Connector 27">
                  <a:extLst>
                    <a:ext uri="{FF2B5EF4-FFF2-40B4-BE49-F238E27FC236}">
                      <a16:creationId xmlns:a16="http://schemas.microsoft.com/office/drawing/2014/main" id="{2BCC4F40-B4BE-D747-908D-E87547DC853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894648">
                  <a:off x="6480756" y="1679042"/>
                  <a:ext cx="992160" cy="869934"/>
                </a:xfrm>
                <a:prstGeom prst="straightConnector1">
                  <a:avLst/>
                </a:prstGeom>
                <a:ln w="28575">
                  <a:solidFill>
                    <a:schemeClr val="tx1">
                      <a:lumMod val="75000"/>
                      <a:lumOff val="25000"/>
                    </a:schemeClr>
                  </a:solidFill>
                  <a:headEnd type="oval"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C97306B2-14B6-264C-A38A-7EFFCCB57F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029701">
                  <a:off x="5733512" y="1672134"/>
                  <a:ext cx="994050" cy="869592"/>
                </a:xfrm>
                <a:prstGeom prst="straightConnector1">
                  <a:avLst/>
                </a:prstGeom>
                <a:ln w="28575">
                  <a:solidFill>
                    <a:schemeClr val="tx1">
                      <a:lumMod val="75000"/>
                      <a:lumOff val="25000"/>
                    </a:schemeClr>
                  </a:solidFill>
                  <a:headEnd w="sm" len="sm"/>
                  <a:tailEnd type="triangle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Arc 29">
                  <a:extLst>
                    <a:ext uri="{FF2B5EF4-FFF2-40B4-BE49-F238E27FC236}">
                      <a16:creationId xmlns:a16="http://schemas.microsoft.com/office/drawing/2014/main" id="{5DD84E20-0FFA-DE4C-92EB-C6AEFF0D492A}"/>
                    </a:ext>
                  </a:extLst>
                </p:cNvPr>
                <p:cNvSpPr/>
                <p:nvPr/>
              </p:nvSpPr>
              <p:spPr>
                <a:xfrm rot="9407513">
                  <a:off x="5788342" y="645548"/>
                  <a:ext cx="1613132" cy="1613132"/>
                </a:xfrm>
                <a:prstGeom prst="arc">
                  <a:avLst>
                    <a:gd name="adj1" fmla="val 15754993"/>
                    <a:gd name="adj2" fmla="val 19406217"/>
                  </a:avLst>
                </a:prstGeom>
                <a:ln w="28575">
                  <a:solidFill>
                    <a:schemeClr val="tx1">
                      <a:lumMod val="75000"/>
                      <a:lumOff val="25000"/>
                    </a:schemeClr>
                  </a:solidFill>
                  <a:headEnd type="oval" w="sm" len="sm"/>
                  <a:tailEnd type="oval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45BA823B-1AAC-224D-9E38-0F270FA422B6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6078463" y="2878988"/>
              <a:ext cx="0" cy="849642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B0F0">
                      <a:alpha val="0"/>
                    </a:srgbClr>
                  </a:gs>
                  <a:gs pos="32000">
                    <a:srgbClr val="00B0F0"/>
                  </a:gs>
                </a:gsLst>
                <a:lin ang="5400000" scaled="1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Graphic 53" descr="Cell Tower">
              <a:extLst>
                <a:ext uri="{FF2B5EF4-FFF2-40B4-BE49-F238E27FC236}">
                  <a16:creationId xmlns:a16="http://schemas.microsoft.com/office/drawing/2014/main" id="{D03CA03C-C77C-1B44-95EA-84571EF2E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544115" y="2471403"/>
              <a:ext cx="1534652" cy="1534652"/>
            </a:xfrm>
            <a:prstGeom prst="rect">
              <a:avLst/>
            </a:prstGeom>
          </p:spPr>
        </p:pic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8C946E8A-3418-9C4F-BEDF-777C24C4A64F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8327484" y="2878988"/>
              <a:ext cx="0" cy="849642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B0F0">
                      <a:alpha val="0"/>
                    </a:srgbClr>
                  </a:gs>
                  <a:gs pos="32000">
                    <a:srgbClr val="00B0F0"/>
                  </a:gs>
                </a:gsLst>
                <a:lin ang="5400000" scaled="1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Graphic 12" descr="Cloud">
              <a:extLst>
                <a:ext uri="{FF2B5EF4-FFF2-40B4-BE49-F238E27FC236}">
                  <a16:creationId xmlns:a16="http://schemas.microsoft.com/office/drawing/2014/main" id="{C9BE6EFD-DA53-7348-8DEC-0275943EE1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143074" y="2691612"/>
              <a:ext cx="1217705" cy="1217705"/>
            </a:xfrm>
            <a:prstGeom prst="rect">
              <a:avLst/>
            </a:prstGeom>
          </p:spPr>
        </p:pic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14F6C386-28C0-2443-9A1C-C9383C4F3BE3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3482747" y="2878988"/>
              <a:ext cx="0" cy="849642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B0F0">
                      <a:alpha val="0"/>
                    </a:srgbClr>
                  </a:gs>
                  <a:gs pos="32000">
                    <a:srgbClr val="00B0F0"/>
                  </a:gs>
                </a:gsLst>
                <a:lin ang="5400000" scaled="1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25003EC1-63FD-8E48-AAE4-663FBBF22163}"/>
              </a:ext>
            </a:extLst>
          </p:cNvPr>
          <p:cNvSpPr txBox="1"/>
          <p:nvPr/>
        </p:nvSpPr>
        <p:spPr>
          <a:xfrm>
            <a:off x="645224" y="4620210"/>
            <a:ext cx="333733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0B0F0"/>
                </a:solidFill>
                <a:latin typeface="Lato" panose="020F0502020204030203" pitchFamily="34" charset="77"/>
              </a:rPr>
              <a:t>FLEX SENSOR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D73716D-0DEA-1D44-AAEC-2BAED3ACEF9E}"/>
              </a:ext>
            </a:extLst>
          </p:cNvPr>
          <p:cNvSpPr txBox="1"/>
          <p:nvPr/>
        </p:nvSpPr>
        <p:spPr>
          <a:xfrm>
            <a:off x="3066753" y="1469823"/>
            <a:ext cx="3337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0B0F0"/>
                </a:solidFill>
                <a:latin typeface="Lato" panose="020F0502020204030203" pitchFamily="34" charset="77"/>
              </a:rPr>
              <a:t>ACCUTRACK</a:t>
            </a:r>
            <a:br>
              <a:rPr lang="en-US" sz="2100" b="1" dirty="0">
                <a:solidFill>
                  <a:srgbClr val="00B0F0"/>
                </a:solidFill>
                <a:latin typeface="Lato" panose="020F0502020204030203" pitchFamily="34" charset="77"/>
              </a:rPr>
            </a:br>
            <a:r>
              <a:rPr lang="en-US" sz="2100" b="1" dirty="0">
                <a:solidFill>
                  <a:srgbClr val="00B0F0"/>
                </a:solidFill>
                <a:latin typeface="Lato" panose="020F0502020204030203" pitchFamily="34" charset="77"/>
              </a:rPr>
              <a:t>MICROCONTROLLER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81AD2FD-0306-E248-B6BE-4B5B6214D682}"/>
              </a:ext>
            </a:extLst>
          </p:cNvPr>
          <p:cNvSpPr txBox="1"/>
          <p:nvPr/>
        </p:nvSpPr>
        <p:spPr>
          <a:xfrm>
            <a:off x="5761796" y="4399134"/>
            <a:ext cx="3337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0B0F0"/>
                </a:solidFill>
                <a:latin typeface="Lato" panose="020F0502020204030203" pitchFamily="34" charset="77"/>
              </a:rPr>
              <a:t>MOBILE</a:t>
            </a:r>
          </a:p>
          <a:p>
            <a:pPr algn="ctr"/>
            <a:r>
              <a:rPr lang="en-US" sz="2100" b="1" dirty="0">
                <a:solidFill>
                  <a:srgbClr val="00B0F0"/>
                </a:solidFill>
                <a:latin typeface="Lato" panose="020F0502020204030203" pitchFamily="34" charset="77"/>
              </a:rPr>
              <a:t>NETWORK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CF2965F-2005-B94A-876B-C7D69F7D1E9C}"/>
              </a:ext>
            </a:extLst>
          </p:cNvPr>
          <p:cNvSpPr txBox="1"/>
          <p:nvPr/>
        </p:nvSpPr>
        <p:spPr>
          <a:xfrm>
            <a:off x="8140127" y="1469823"/>
            <a:ext cx="3337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0B0F0"/>
                </a:solidFill>
                <a:latin typeface="Lato" panose="020F0502020204030203" pitchFamily="34" charset="77"/>
              </a:rPr>
              <a:t>CLOUD</a:t>
            </a:r>
          </a:p>
          <a:p>
            <a:pPr algn="ctr"/>
            <a:r>
              <a:rPr lang="en-US" sz="2100" b="1" dirty="0">
                <a:solidFill>
                  <a:srgbClr val="00B0F0"/>
                </a:solidFill>
                <a:latin typeface="Lato" panose="020F0502020204030203" pitchFamily="34" charset="77"/>
              </a:rPr>
              <a:t>PIPELINE</a:t>
            </a:r>
          </a:p>
        </p:txBody>
      </p:sp>
    </p:spTree>
    <p:extLst>
      <p:ext uri="{BB962C8B-B14F-4D97-AF65-F5344CB8AC3E}">
        <p14:creationId xmlns:p14="http://schemas.microsoft.com/office/powerpoint/2010/main" val="1492015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CEA075B8-08FF-6F47-A13D-EBDDAEE1D6A7}"/>
              </a:ext>
            </a:extLst>
          </p:cNvPr>
          <p:cNvGrpSpPr/>
          <p:nvPr/>
        </p:nvGrpSpPr>
        <p:grpSpPr>
          <a:xfrm>
            <a:off x="-1" y="0"/>
            <a:ext cx="12192001" cy="6866934"/>
            <a:chOff x="-1" y="0"/>
            <a:chExt cx="12192001" cy="6866934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D2D4C7A-324E-FD49-A366-58B5188E12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t="1663" b="-1"/>
            <a:stretch/>
          </p:blipFill>
          <p:spPr>
            <a:xfrm>
              <a:off x="-1" y="0"/>
              <a:ext cx="10455965" cy="6866934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8171030-70F9-C94C-89E8-C08A16EFF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l="84062" t="1663" b="-1"/>
            <a:stretch/>
          </p:blipFill>
          <p:spPr>
            <a:xfrm flipH="1">
              <a:off x="10455964" y="0"/>
              <a:ext cx="1736036" cy="6866934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A97D86D-F800-6B4C-BFA2-7754F57E897C}"/>
              </a:ext>
            </a:extLst>
          </p:cNvPr>
          <p:cNvSpPr/>
          <p:nvPr/>
        </p:nvSpPr>
        <p:spPr>
          <a:xfrm>
            <a:off x="0" y="0"/>
            <a:ext cx="12192000" cy="686693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D73716D-0DEA-1D44-AAEC-2BAED3ACEF9E}"/>
              </a:ext>
            </a:extLst>
          </p:cNvPr>
          <p:cNvSpPr txBox="1"/>
          <p:nvPr/>
        </p:nvSpPr>
        <p:spPr>
          <a:xfrm>
            <a:off x="4198374" y="3221251"/>
            <a:ext cx="379525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rgbClr val="00B0F0"/>
                </a:solidFill>
                <a:latin typeface="Lato" panose="020F0502020204030203" pitchFamily="34" charset="77"/>
              </a:rPr>
              <a:t>&lt;LIVE DEMONSTRATION&gt;</a:t>
            </a:r>
          </a:p>
        </p:txBody>
      </p:sp>
    </p:spTree>
    <p:extLst>
      <p:ext uri="{BB962C8B-B14F-4D97-AF65-F5344CB8AC3E}">
        <p14:creationId xmlns:p14="http://schemas.microsoft.com/office/powerpoint/2010/main" val="1335485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CEA075B8-08FF-6F47-A13D-EBDDAEE1D6A7}"/>
              </a:ext>
            </a:extLst>
          </p:cNvPr>
          <p:cNvGrpSpPr/>
          <p:nvPr/>
        </p:nvGrpSpPr>
        <p:grpSpPr>
          <a:xfrm>
            <a:off x="-1" y="0"/>
            <a:ext cx="12192001" cy="6866934"/>
            <a:chOff x="-1" y="0"/>
            <a:chExt cx="12192001" cy="6866934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D2D4C7A-324E-FD49-A366-58B5188E12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t="1663" b="-1"/>
            <a:stretch/>
          </p:blipFill>
          <p:spPr>
            <a:xfrm>
              <a:off x="-1" y="0"/>
              <a:ext cx="10455965" cy="6866934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8171030-70F9-C94C-89E8-C08A16EFF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l="84062" t="1663" b="-1"/>
            <a:stretch/>
          </p:blipFill>
          <p:spPr>
            <a:xfrm flipH="1">
              <a:off x="10455964" y="0"/>
              <a:ext cx="1736036" cy="6866934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A97D86D-F800-6B4C-BFA2-7754F57E897C}"/>
              </a:ext>
            </a:extLst>
          </p:cNvPr>
          <p:cNvSpPr/>
          <p:nvPr/>
        </p:nvSpPr>
        <p:spPr>
          <a:xfrm>
            <a:off x="0" y="0"/>
            <a:ext cx="12192000" cy="686693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9E265C3D-B54E-664C-A34C-15AEAC699E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26" t="35269" r="25376" b="22294"/>
          <a:stretch/>
        </p:blipFill>
        <p:spPr>
          <a:xfrm>
            <a:off x="702365" y="106805"/>
            <a:ext cx="10787270" cy="6679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287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CEA075B8-08FF-6F47-A13D-EBDDAEE1D6A7}"/>
              </a:ext>
            </a:extLst>
          </p:cNvPr>
          <p:cNvGrpSpPr/>
          <p:nvPr/>
        </p:nvGrpSpPr>
        <p:grpSpPr>
          <a:xfrm>
            <a:off x="-1" y="0"/>
            <a:ext cx="12192001" cy="6866934"/>
            <a:chOff x="-1" y="0"/>
            <a:chExt cx="12192001" cy="6866934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D2D4C7A-324E-FD49-A366-58B5188E12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t="1663" b="-1"/>
            <a:stretch/>
          </p:blipFill>
          <p:spPr>
            <a:xfrm>
              <a:off x="-1" y="0"/>
              <a:ext cx="10455965" cy="6866934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58171030-70F9-C94C-89E8-C08A16EFFB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l="84062" t="1663" b="-1"/>
            <a:stretch/>
          </p:blipFill>
          <p:spPr>
            <a:xfrm flipH="1">
              <a:off x="10455964" y="0"/>
              <a:ext cx="1736036" cy="6866934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7A97D86D-F800-6B4C-BFA2-7754F57E897C}"/>
              </a:ext>
            </a:extLst>
          </p:cNvPr>
          <p:cNvSpPr/>
          <p:nvPr/>
        </p:nvSpPr>
        <p:spPr>
          <a:xfrm>
            <a:off x="0" y="0"/>
            <a:ext cx="12192000" cy="686693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C34E6FC-F36D-4844-BA41-01322A3C5F4D}"/>
              </a:ext>
            </a:extLst>
          </p:cNvPr>
          <p:cNvGrpSpPr/>
          <p:nvPr/>
        </p:nvGrpSpPr>
        <p:grpSpPr>
          <a:xfrm>
            <a:off x="4409661" y="423183"/>
            <a:ext cx="3372678" cy="6150780"/>
            <a:chOff x="3190461" y="805070"/>
            <a:chExt cx="2554356" cy="4659688"/>
          </a:xfrm>
        </p:grpSpPr>
        <p:pic>
          <p:nvPicPr>
            <p:cNvPr id="6" name="Picture 5" descr="A close up of a stereo&#10;&#10;Description automatically generated">
              <a:extLst>
                <a:ext uri="{FF2B5EF4-FFF2-40B4-BE49-F238E27FC236}">
                  <a16:creationId xmlns:a16="http://schemas.microsoft.com/office/drawing/2014/main" id="{A8044488-8B4A-BD4E-8103-DD4E0F213F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815" t="11738" r="53528" b="28696"/>
            <a:stretch/>
          </p:blipFill>
          <p:spPr>
            <a:xfrm>
              <a:off x="3190461" y="805070"/>
              <a:ext cx="2554356" cy="4084982"/>
            </a:xfrm>
            <a:prstGeom prst="rect">
              <a:avLst/>
            </a:prstGeom>
          </p:spPr>
        </p:pic>
        <p:pic>
          <p:nvPicPr>
            <p:cNvPr id="11" name="Picture 10" descr="A close up of a stereo&#10;&#10;Description automatically generated">
              <a:extLst>
                <a:ext uri="{FF2B5EF4-FFF2-40B4-BE49-F238E27FC236}">
                  <a16:creationId xmlns:a16="http://schemas.microsoft.com/office/drawing/2014/main" id="{3827E572-61C0-EB49-B9D6-5D834C0FE58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815" t="75748" r="53528" b="15363"/>
            <a:stretch/>
          </p:blipFill>
          <p:spPr>
            <a:xfrm>
              <a:off x="3190461" y="4855158"/>
              <a:ext cx="2554356" cy="60960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441E0E-96AD-0248-9826-6F7484071802}"/>
              </a:ext>
            </a:extLst>
          </p:cNvPr>
          <p:cNvSpPr txBox="1"/>
          <p:nvPr/>
        </p:nvSpPr>
        <p:spPr>
          <a:xfrm>
            <a:off x="4814705" y="5081516"/>
            <a:ext cx="2519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rgbClr val="E46157"/>
                </a:solidFill>
                <a:latin typeface="Lato" panose="020F0502020204030203" pitchFamily="34" charset="77"/>
              </a:rPr>
              <a:t>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FDBCAE-1AFF-5F43-B75D-E6CEEB7B5613}"/>
              </a:ext>
            </a:extLst>
          </p:cNvPr>
          <p:cNvSpPr txBox="1"/>
          <p:nvPr/>
        </p:nvSpPr>
        <p:spPr>
          <a:xfrm>
            <a:off x="5424305" y="5081516"/>
            <a:ext cx="2519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rgbClr val="2CA9B1"/>
                </a:solidFill>
                <a:latin typeface="Lato" panose="020F0502020204030203" pitchFamily="34" charset="77"/>
              </a:rPr>
              <a:t>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5D3A95-76E0-A248-8A77-C7B4C97DD7DE}"/>
              </a:ext>
            </a:extLst>
          </p:cNvPr>
          <p:cNvSpPr txBox="1"/>
          <p:nvPr/>
        </p:nvSpPr>
        <p:spPr>
          <a:xfrm>
            <a:off x="6033905" y="5081516"/>
            <a:ext cx="2519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rgbClr val="2CA9B1"/>
                </a:solidFill>
                <a:latin typeface="Lato" panose="020F0502020204030203" pitchFamily="34" charset="77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1BDD504-69E3-4546-A0FE-232669C579AD}"/>
              </a:ext>
            </a:extLst>
          </p:cNvPr>
          <p:cNvSpPr txBox="1"/>
          <p:nvPr/>
        </p:nvSpPr>
        <p:spPr>
          <a:xfrm>
            <a:off x="6634664" y="5081516"/>
            <a:ext cx="25199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solidFill>
                  <a:srgbClr val="E46157"/>
                </a:solidFill>
                <a:latin typeface="Lato" panose="020F0502020204030203" pitchFamily="34" charset="7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30132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9813C957-7CB8-F04F-AD0B-C41579F50748}"/>
              </a:ext>
            </a:extLst>
          </p:cNvPr>
          <p:cNvGrpSpPr/>
          <p:nvPr/>
        </p:nvGrpSpPr>
        <p:grpSpPr>
          <a:xfrm>
            <a:off x="-1" y="0"/>
            <a:ext cx="12192001" cy="6866934"/>
            <a:chOff x="-1" y="0"/>
            <a:chExt cx="12192001" cy="6866934"/>
          </a:xfrm>
        </p:grpSpPr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114F1BA1-CCF8-614C-B57A-A35C8F98B7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t="1663" b="-1"/>
            <a:stretch/>
          </p:blipFill>
          <p:spPr>
            <a:xfrm>
              <a:off x="-1" y="0"/>
              <a:ext cx="10455965" cy="6866934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97461237-1E17-8C46-A622-80E6D6BA8D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l="84062" t="1663" b="-1"/>
            <a:stretch/>
          </p:blipFill>
          <p:spPr>
            <a:xfrm flipH="1">
              <a:off x="10455964" y="0"/>
              <a:ext cx="1736036" cy="6866934"/>
            </a:xfrm>
            <a:prstGeom prst="rect">
              <a:avLst/>
            </a:prstGeom>
          </p:spPr>
        </p:pic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43944C04-D4E1-834F-B86C-F9D508AC8687}"/>
              </a:ext>
            </a:extLst>
          </p:cNvPr>
          <p:cNvSpPr/>
          <p:nvPr/>
        </p:nvSpPr>
        <p:spPr>
          <a:xfrm>
            <a:off x="0" y="0"/>
            <a:ext cx="12192000" cy="686693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C6583BC-76E2-1847-BA58-F3D90A4B292E}"/>
              </a:ext>
            </a:extLst>
          </p:cNvPr>
          <p:cNvGrpSpPr/>
          <p:nvPr/>
        </p:nvGrpSpPr>
        <p:grpSpPr>
          <a:xfrm>
            <a:off x="2260532" y="370011"/>
            <a:ext cx="7670936" cy="6023128"/>
            <a:chOff x="1879329" y="404736"/>
            <a:chExt cx="7670936" cy="602312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6003054-C29D-7643-815A-0543C2B64316}"/>
                </a:ext>
              </a:extLst>
            </p:cNvPr>
            <p:cNvGrpSpPr/>
            <p:nvPr/>
          </p:nvGrpSpPr>
          <p:grpSpPr>
            <a:xfrm>
              <a:off x="3863099" y="404736"/>
              <a:ext cx="5687166" cy="6023128"/>
              <a:chOff x="3863099" y="417436"/>
              <a:chExt cx="5687166" cy="6023128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039316B7-D883-614C-975A-DFE05B6C9F08}"/>
                  </a:ext>
                </a:extLst>
              </p:cNvPr>
              <p:cNvGrpSpPr/>
              <p:nvPr/>
            </p:nvGrpSpPr>
            <p:grpSpPr>
              <a:xfrm>
                <a:off x="3863099" y="417436"/>
                <a:ext cx="5687166" cy="6023128"/>
                <a:chOff x="3888499" y="618972"/>
                <a:chExt cx="5687166" cy="6023128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2F3D2011-D015-470F-9C0F-89B122973422}"/>
                    </a:ext>
                  </a:extLst>
                </p:cNvPr>
                <p:cNvGrpSpPr/>
                <p:nvPr/>
              </p:nvGrpSpPr>
              <p:grpSpPr>
                <a:xfrm>
                  <a:off x="3888499" y="618972"/>
                  <a:ext cx="5687166" cy="6023128"/>
                  <a:chOff x="5933199" y="786104"/>
                  <a:chExt cx="5687166" cy="6023128"/>
                </a:xfrm>
              </p:grpSpPr>
              <p:cxnSp>
                <p:nvCxnSpPr>
                  <p:cNvPr id="95" name="Straight Arrow Connector 94">
                    <a:extLst>
                      <a:ext uri="{FF2B5EF4-FFF2-40B4-BE49-F238E27FC236}">
                        <a16:creationId xmlns:a16="http://schemas.microsoft.com/office/drawing/2014/main" id="{1A3F5178-2C57-4BA8-8EC5-4C233BCCCD8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426547" y="5423221"/>
                    <a:ext cx="695994" cy="0"/>
                  </a:xfrm>
                  <a:prstGeom prst="straightConnector1">
                    <a:avLst/>
                  </a:prstGeom>
                  <a:ln w="38100">
                    <a:gradFill>
                      <a:gsLst>
                        <a:gs pos="0">
                          <a:srgbClr val="00B0F0">
                            <a:alpha val="0"/>
                          </a:srgbClr>
                        </a:gs>
                        <a:gs pos="32000">
                          <a:srgbClr val="00B0F0"/>
                        </a:gs>
                      </a:gsLst>
                      <a:lin ang="0" scaled="0"/>
                    </a:gra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pic>
                <p:nvPicPr>
                  <p:cNvPr id="76" name="Picture 75">
                    <a:extLst>
                      <a:ext uri="{FF2B5EF4-FFF2-40B4-BE49-F238E27FC236}">
                        <a16:creationId xmlns:a16="http://schemas.microsoft.com/office/drawing/2014/main" id="{CA4B6F6C-7772-4BD7-B4BF-239193F3574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biLevel thresh="25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488179" y="3112882"/>
                    <a:ext cx="780290" cy="780290"/>
                  </a:xfrm>
                  <a:prstGeom prst="rect">
                    <a:avLst/>
                  </a:prstGeom>
                  <a:noFill/>
                </p:spPr>
              </p:pic>
              <p:pic>
                <p:nvPicPr>
                  <p:cNvPr id="50" name="Graphic 49" descr="Cell Tower">
                    <a:extLst>
                      <a:ext uri="{FF2B5EF4-FFF2-40B4-BE49-F238E27FC236}">
                        <a16:creationId xmlns:a16="http://schemas.microsoft.com/office/drawing/2014/main" id="{24844920-2642-4597-AE89-C3813562268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6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310795" y="786104"/>
                    <a:ext cx="1087320" cy="1087320"/>
                  </a:xfrm>
                  <a:prstGeom prst="rect">
                    <a:avLst/>
                  </a:prstGeom>
                </p:spPr>
              </p:pic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A4D26A14-3C62-42B3-B7C3-96025D044FFC}"/>
                      </a:ext>
                    </a:extLst>
                  </p:cNvPr>
                  <p:cNvSpPr txBox="1"/>
                  <p:nvPr/>
                </p:nvSpPr>
                <p:spPr>
                  <a:xfrm>
                    <a:off x="6378418" y="1883295"/>
                    <a:ext cx="942887" cy="92333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bg1"/>
                        </a:solidFill>
                      </a:rPr>
                      <a:t>MOBILE</a:t>
                    </a:r>
                    <a:br>
                      <a:rPr lang="en-US" b="1" dirty="0">
                        <a:solidFill>
                          <a:schemeClr val="bg1"/>
                        </a:solidFill>
                      </a:rPr>
                    </a:br>
                    <a:br>
                      <a:rPr lang="en-US" b="1" dirty="0">
                        <a:solidFill>
                          <a:schemeClr val="bg1"/>
                        </a:solidFill>
                      </a:rPr>
                    </a:br>
                    <a:endParaRPr lang="en-US" b="1" dirty="0">
                      <a:solidFill>
                        <a:schemeClr val="bg1"/>
                      </a:solidFill>
                    </a:endParaRPr>
                  </a:p>
                </p:txBody>
              </p:sp>
              <p:cxnSp>
                <p:nvCxnSpPr>
                  <p:cNvPr id="66" name="Straight Arrow Connector 65">
                    <a:extLst>
                      <a:ext uri="{FF2B5EF4-FFF2-40B4-BE49-F238E27FC236}">
                        <a16:creationId xmlns:a16="http://schemas.microsoft.com/office/drawing/2014/main" id="{2FAB485F-FA1B-4595-B0D9-F6488D988C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49860" y="2466510"/>
                    <a:ext cx="0" cy="488991"/>
                  </a:xfrm>
                  <a:prstGeom prst="straightConnector1">
                    <a:avLst/>
                  </a:prstGeom>
                  <a:ln w="38100">
                    <a:gradFill>
                      <a:gsLst>
                        <a:gs pos="0">
                          <a:srgbClr val="00B0F0">
                            <a:alpha val="0"/>
                          </a:srgbClr>
                        </a:gs>
                        <a:gs pos="32000">
                          <a:srgbClr val="00B0F0"/>
                        </a:gs>
                      </a:gsLst>
                      <a:lin ang="5400000" scaled="1"/>
                    </a:gra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Arrow Connector 66">
                    <a:extLst>
                      <a:ext uri="{FF2B5EF4-FFF2-40B4-BE49-F238E27FC236}">
                        <a16:creationId xmlns:a16="http://schemas.microsoft.com/office/drawing/2014/main" id="{1E01AAB4-B6A5-4048-8053-BFDDBE3AB0E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828125" y="4446628"/>
                    <a:ext cx="0" cy="488991"/>
                  </a:xfrm>
                  <a:prstGeom prst="straightConnector1">
                    <a:avLst/>
                  </a:prstGeom>
                  <a:ln w="38100">
                    <a:gradFill>
                      <a:gsLst>
                        <a:gs pos="0">
                          <a:srgbClr val="00B0F0">
                            <a:alpha val="0"/>
                          </a:srgbClr>
                        </a:gs>
                        <a:gs pos="32000">
                          <a:srgbClr val="00B0F0"/>
                        </a:gs>
                      </a:gsLst>
                      <a:lin ang="5400000" scaled="1"/>
                    </a:gra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1" name="Group 70">
                    <a:extLst>
                      <a:ext uri="{FF2B5EF4-FFF2-40B4-BE49-F238E27FC236}">
                        <a16:creationId xmlns:a16="http://schemas.microsoft.com/office/drawing/2014/main" id="{4D1B1D96-0653-4B24-9567-D566D12A92C2}"/>
                      </a:ext>
                    </a:extLst>
                  </p:cNvPr>
                  <p:cNvGrpSpPr/>
                  <p:nvPr/>
                </p:nvGrpSpPr>
                <p:grpSpPr>
                  <a:xfrm>
                    <a:off x="6201034" y="3900084"/>
                    <a:ext cx="1307922" cy="558736"/>
                    <a:chOff x="2773053" y="5974291"/>
                    <a:chExt cx="1307922" cy="558736"/>
                  </a:xfrm>
                </p:grpSpPr>
                <p:sp>
                  <p:nvSpPr>
                    <p:cNvPr id="72" name="TextBox 71">
                      <a:extLst>
                        <a:ext uri="{FF2B5EF4-FFF2-40B4-BE49-F238E27FC236}">
                          <a16:creationId xmlns:a16="http://schemas.microsoft.com/office/drawing/2014/main" id="{E5E24D78-79C7-4D6B-86AD-E6C3A265F3E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962027" y="5974291"/>
                      <a:ext cx="827471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AZURE</a:t>
                      </a:r>
                    </a:p>
                  </p:txBody>
                </p:sp>
                <p:sp>
                  <p:nvSpPr>
                    <p:cNvPr id="73" name="Rectangle 72">
                      <a:extLst>
                        <a:ext uri="{FF2B5EF4-FFF2-40B4-BE49-F238E27FC236}">
                          <a16:creationId xmlns:a16="http://schemas.microsoft.com/office/drawing/2014/main" id="{3B16B65C-3D13-476D-8425-F0FCADF4F6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73053" y="6163695"/>
                      <a:ext cx="1307922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FUNCTIONS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cxnSp>
                <p:nvCxnSpPr>
                  <p:cNvPr id="74" name="Straight Arrow Connector 73">
                    <a:extLst>
                      <a:ext uri="{FF2B5EF4-FFF2-40B4-BE49-F238E27FC236}">
                        <a16:creationId xmlns:a16="http://schemas.microsoft.com/office/drawing/2014/main" id="{682FC2A3-3C00-46C4-AFBC-E4BD31FB53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508956" y="5423221"/>
                    <a:ext cx="695994" cy="0"/>
                  </a:xfrm>
                  <a:prstGeom prst="straightConnector1">
                    <a:avLst/>
                  </a:prstGeom>
                  <a:ln w="38100">
                    <a:gradFill>
                      <a:gsLst>
                        <a:gs pos="0">
                          <a:srgbClr val="00B0F0">
                            <a:alpha val="0"/>
                          </a:srgbClr>
                        </a:gs>
                        <a:gs pos="32000">
                          <a:srgbClr val="00B0F0"/>
                        </a:gs>
                      </a:gsLst>
                      <a:lin ang="0" scaled="0"/>
                    </a:gra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" name="Connector: Curved 8">
                    <a:extLst>
                      <a:ext uri="{FF2B5EF4-FFF2-40B4-BE49-F238E27FC236}">
                        <a16:creationId xmlns:a16="http://schemas.microsoft.com/office/drawing/2014/main" id="{58FEB0E8-58E3-411E-9B63-3DEF08A46C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455217" y="3479457"/>
                    <a:ext cx="1371600" cy="1280160"/>
                  </a:xfrm>
                  <a:prstGeom prst="curvedConnector2">
                    <a:avLst/>
                  </a:prstGeom>
                  <a:ln w="38100">
                    <a:gradFill>
                      <a:gsLst>
                        <a:gs pos="0">
                          <a:srgbClr val="00B0F0">
                            <a:alpha val="0"/>
                          </a:srgbClr>
                        </a:gs>
                        <a:gs pos="32000">
                          <a:srgbClr val="00B0F0"/>
                        </a:gs>
                      </a:gsLst>
                      <a:lin ang="5400000" scaled="1"/>
                    </a:gra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81" name="Group 80">
                    <a:extLst>
                      <a:ext uri="{FF2B5EF4-FFF2-40B4-BE49-F238E27FC236}">
                        <a16:creationId xmlns:a16="http://schemas.microsoft.com/office/drawing/2014/main" id="{088B2F11-0401-4781-BB6F-8780943C0294}"/>
                      </a:ext>
                    </a:extLst>
                  </p:cNvPr>
                  <p:cNvGrpSpPr/>
                  <p:nvPr/>
                </p:nvGrpSpPr>
                <p:grpSpPr>
                  <a:xfrm>
                    <a:off x="6095771" y="5708009"/>
                    <a:ext cx="1547603" cy="1000149"/>
                    <a:chOff x="2667790" y="5974291"/>
                    <a:chExt cx="1547603" cy="1000149"/>
                  </a:xfrm>
                </p:grpSpPr>
                <p:sp>
                  <p:nvSpPr>
                    <p:cNvPr id="82" name="TextBox 81">
                      <a:extLst>
                        <a:ext uri="{FF2B5EF4-FFF2-40B4-BE49-F238E27FC236}">
                          <a16:creationId xmlns:a16="http://schemas.microsoft.com/office/drawing/2014/main" id="{272B6EF1-083E-4D92-8C74-1E7B06F18CE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41891" y="5974291"/>
                      <a:ext cx="1116523" cy="369332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MACHINE</a:t>
                      </a:r>
                    </a:p>
                  </p:txBody>
                </p:sp>
                <p:sp>
                  <p:nvSpPr>
                    <p:cNvPr id="83" name="Rectangle 82">
                      <a:extLst>
                        <a:ext uri="{FF2B5EF4-FFF2-40B4-BE49-F238E27FC236}">
                          <a16:creationId xmlns:a16="http://schemas.microsoft.com/office/drawing/2014/main" id="{6EB23664-E935-4BC0-B2A1-F3D9C6D8DB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75456" y="6383151"/>
                      <a:ext cx="1027845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PIPELINE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p:txBody>
                </p:sp>
                <p:sp>
                  <p:nvSpPr>
                    <p:cNvPr id="110" name="Rectangle 109">
                      <a:extLst>
                        <a:ext uri="{FF2B5EF4-FFF2-40B4-BE49-F238E27FC236}">
                          <a16:creationId xmlns:a16="http://schemas.microsoft.com/office/drawing/2014/main" id="{9102B126-8A1D-4AE4-8C84-9610E048CF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7790" y="6605108"/>
                      <a:ext cx="1547603" cy="369332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(APP SERVICE)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p:txBody>
                </p:sp>
              </p:grpSp>
              <p:sp>
                <p:nvSpPr>
                  <p:cNvPr id="89" name="TextBox 88">
                    <a:extLst>
                      <a:ext uri="{FF2B5EF4-FFF2-40B4-BE49-F238E27FC236}">
                        <a16:creationId xmlns:a16="http://schemas.microsoft.com/office/drawing/2014/main" id="{94649253-52B3-40D9-B110-14FA4A9BF7D2}"/>
                      </a:ext>
                    </a:extLst>
                  </p:cNvPr>
                  <p:cNvSpPr txBox="1"/>
                  <p:nvPr/>
                </p:nvSpPr>
                <p:spPr>
                  <a:xfrm>
                    <a:off x="8427813" y="5708009"/>
                    <a:ext cx="827471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bg1"/>
                        </a:solidFill>
                      </a:rPr>
                      <a:t>AZURE</a:t>
                    </a:r>
                  </a:p>
                </p:txBody>
              </p:sp>
              <p:sp>
                <p:nvSpPr>
                  <p:cNvPr id="90" name="Rectangle 89">
                    <a:extLst>
                      <a:ext uri="{FF2B5EF4-FFF2-40B4-BE49-F238E27FC236}">
                        <a16:creationId xmlns:a16="http://schemas.microsoft.com/office/drawing/2014/main" id="{849F9290-7C6A-4E82-BDC9-61D7252A4CBC}"/>
                      </a:ext>
                    </a:extLst>
                  </p:cNvPr>
                  <p:cNvSpPr/>
                  <p:nvPr/>
                </p:nvSpPr>
                <p:spPr>
                  <a:xfrm>
                    <a:off x="8292468" y="5897413"/>
                    <a:ext cx="1170000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b="1" dirty="0">
                        <a:solidFill>
                          <a:schemeClr val="bg1"/>
                        </a:solidFill>
                      </a:rPr>
                      <a:t>DATABASE</a:t>
                    </a:r>
                    <a:endParaRPr lang="en-US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97" name="TextBox 96">
                    <a:extLst>
                      <a:ext uri="{FF2B5EF4-FFF2-40B4-BE49-F238E27FC236}">
                        <a16:creationId xmlns:a16="http://schemas.microsoft.com/office/drawing/2014/main" id="{3B66A779-ADB0-497C-BE4E-66FBD3EFACFC}"/>
                      </a:ext>
                    </a:extLst>
                  </p:cNvPr>
                  <p:cNvSpPr txBox="1"/>
                  <p:nvPr/>
                </p:nvSpPr>
                <p:spPr>
                  <a:xfrm>
                    <a:off x="10246917" y="5708009"/>
                    <a:ext cx="1219181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b="1" dirty="0">
                        <a:solidFill>
                          <a:schemeClr val="bg1"/>
                        </a:solidFill>
                      </a:rPr>
                      <a:t>ANALYTICS</a:t>
                    </a:r>
                  </a:p>
                </p:txBody>
              </p:sp>
              <p:sp>
                <p:nvSpPr>
                  <p:cNvPr id="98" name="Rectangle 97">
                    <a:extLst>
                      <a:ext uri="{FF2B5EF4-FFF2-40B4-BE49-F238E27FC236}">
                        <a16:creationId xmlns:a16="http://schemas.microsoft.com/office/drawing/2014/main" id="{07452DEF-E8F1-4BEA-BEED-AA1810373525}"/>
                      </a:ext>
                    </a:extLst>
                  </p:cNvPr>
                  <p:cNvSpPr/>
                  <p:nvPr/>
                </p:nvSpPr>
                <p:spPr>
                  <a:xfrm>
                    <a:off x="10191319" y="5897413"/>
                    <a:ext cx="1429046" cy="369332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b="1" dirty="0">
                        <a:solidFill>
                          <a:schemeClr val="bg1"/>
                        </a:solidFill>
                      </a:rPr>
                      <a:t>WEB PORTAL</a:t>
                    </a:r>
                    <a:endParaRPr lang="en-US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91" name="Rectangle 90">
                    <a:extLst>
                      <a:ext uri="{FF2B5EF4-FFF2-40B4-BE49-F238E27FC236}">
                        <a16:creationId xmlns:a16="http://schemas.microsoft.com/office/drawing/2014/main" id="{9FD395A9-45B4-4764-A7EE-1FEE093E795E}"/>
                      </a:ext>
                    </a:extLst>
                  </p:cNvPr>
                  <p:cNvSpPr/>
                  <p:nvPr/>
                </p:nvSpPr>
                <p:spPr>
                  <a:xfrm>
                    <a:off x="5933199" y="2631434"/>
                    <a:ext cx="3869169" cy="4177798"/>
                  </a:xfrm>
                  <a:prstGeom prst="rect">
                    <a:avLst/>
                  </a:prstGeom>
                  <a:noFill/>
                  <a:ln w="47625">
                    <a:solidFill>
                      <a:srgbClr val="00B0F0">
                        <a:alpha val="50000"/>
                      </a:srgbClr>
                    </a:solidFill>
                    <a:prstDash val="sysDash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rgbClr val="00B0F0"/>
                      </a:solidFill>
                    </a:endParaRPr>
                  </a:p>
                </p:txBody>
              </p:sp>
              <p:grpSp>
                <p:nvGrpSpPr>
                  <p:cNvPr id="17" name="Group 16">
                    <a:extLst>
                      <a:ext uri="{FF2B5EF4-FFF2-40B4-BE49-F238E27FC236}">
                        <a16:creationId xmlns:a16="http://schemas.microsoft.com/office/drawing/2014/main" id="{43DFA55D-E437-4031-8140-61C7DB34BEE7}"/>
                      </a:ext>
                    </a:extLst>
                  </p:cNvPr>
                  <p:cNvGrpSpPr/>
                  <p:nvPr/>
                </p:nvGrpSpPr>
                <p:grpSpPr>
                  <a:xfrm>
                    <a:off x="8466173" y="2676760"/>
                    <a:ext cx="1308371" cy="739197"/>
                    <a:chOff x="8078955" y="2942476"/>
                    <a:chExt cx="1308371" cy="739197"/>
                  </a:xfrm>
                </p:grpSpPr>
                <p:sp>
                  <p:nvSpPr>
                    <p:cNvPr id="92" name="TextBox 91">
                      <a:extLst>
                        <a:ext uri="{FF2B5EF4-FFF2-40B4-BE49-F238E27FC236}">
                          <a16:creationId xmlns:a16="http://schemas.microsoft.com/office/drawing/2014/main" id="{5905112C-2EA6-4898-9949-C8EA432E4E4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514392" y="2942476"/>
                      <a:ext cx="847347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0B0F0"/>
                          </a:solidFill>
                        </a:rPr>
                        <a:t>DATA</a:t>
                      </a:r>
                    </a:p>
                  </p:txBody>
                </p:sp>
                <p:sp>
                  <p:nvSpPr>
                    <p:cNvPr id="94" name="TextBox 93">
                      <a:extLst>
                        <a:ext uri="{FF2B5EF4-FFF2-40B4-BE49-F238E27FC236}">
                          <a16:creationId xmlns:a16="http://schemas.microsoft.com/office/drawing/2014/main" id="{1EE38D66-73C6-47FB-A1B1-ED1B0BED68E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078955" y="3220008"/>
                      <a:ext cx="1308371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pPr algn="ctr"/>
                      <a:r>
                        <a:rPr lang="en-US" sz="2400" b="1" dirty="0">
                          <a:solidFill>
                            <a:srgbClr val="00B0F0"/>
                          </a:solidFill>
                        </a:rPr>
                        <a:t>PIPELINE</a:t>
                      </a:r>
                    </a:p>
                  </p:txBody>
                </p:sp>
              </p:grpSp>
              <p:pic>
                <p:nvPicPr>
                  <p:cNvPr id="96" name="Graphic 95" descr="Pie chart">
                    <a:extLst>
                      <a:ext uri="{FF2B5EF4-FFF2-40B4-BE49-F238E27FC236}">
                        <a16:creationId xmlns:a16="http://schemas.microsoft.com/office/drawing/2014/main" id="{EBD396AB-D937-4B62-87E9-B8AC2DB5848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0426911" y="4862389"/>
                    <a:ext cx="914400" cy="91440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08" name="Picture 107" descr="A picture containing vector graphics&#10;&#10;Description generated with high confidence">
                  <a:extLst>
                    <a:ext uri="{FF2B5EF4-FFF2-40B4-BE49-F238E27FC236}">
                      <a16:creationId xmlns:a16="http://schemas.microsoft.com/office/drawing/2014/main" id="{62C52785-7BF3-4F8A-B283-DE012EB81F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biLevel thresh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63385" y="4891926"/>
                  <a:ext cx="640080" cy="640080"/>
                </a:xfrm>
                <a:prstGeom prst="rect">
                  <a:avLst/>
                </a:prstGeom>
                <a:noFill/>
              </p:spPr>
            </p:pic>
            <p:pic>
              <p:nvPicPr>
                <p:cNvPr id="109" name="Picture 108" descr="A close up of a sign&#10;&#10;Description generated with high confidence">
                  <a:extLst>
                    <a:ext uri="{FF2B5EF4-FFF2-40B4-BE49-F238E27FC236}">
                      <a16:creationId xmlns:a16="http://schemas.microsoft.com/office/drawing/2014/main" id="{9D8406C9-CD41-4C7D-BC15-57ADE350A1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biLevel thresh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5463" y="4853445"/>
                  <a:ext cx="668890" cy="668890"/>
                </a:xfrm>
                <a:prstGeom prst="rect">
                  <a:avLst/>
                </a:prstGeom>
                <a:noFill/>
              </p:spPr>
            </p:pic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A5E768C3-2811-4F52-AD04-56A2193330F7}"/>
                    </a:ext>
                  </a:extLst>
                </p:cNvPr>
                <p:cNvSpPr/>
                <p:nvPr/>
              </p:nvSpPr>
              <p:spPr>
                <a:xfrm>
                  <a:off x="4196834" y="5746818"/>
                  <a:ext cx="117410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</a:rPr>
                    <a:t>LEARNING</a:t>
                  </a:r>
                  <a:endParaRPr lang="en-US" dirty="0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0555F9D9-5F17-524C-8731-59A3E3E49339}"/>
                  </a:ext>
                </a:extLst>
              </p:cNvPr>
              <p:cNvSpPr/>
              <p:nvPr/>
            </p:nvSpPr>
            <p:spPr>
              <a:xfrm>
                <a:off x="4188701" y="1722467"/>
                <a:ext cx="118211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</a:rPr>
                  <a:t>NETWORK</a:t>
                </a:r>
                <a:endParaRPr lang="en-US" dirty="0"/>
              </a:p>
            </p:txBody>
          </p:sp>
        </p:grp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34941D3-6D22-894F-A508-8B0D1F2C6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biLevel thresh="25000"/>
            </a:blip>
            <a:stretch>
              <a:fillRect/>
            </a:stretch>
          </p:blipFill>
          <p:spPr>
            <a:xfrm>
              <a:off x="2341113" y="4734153"/>
              <a:ext cx="640800" cy="640800"/>
            </a:xfrm>
            <a:prstGeom prst="rect">
              <a:avLst/>
            </a:prstGeom>
          </p:spPr>
        </p:pic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3E6DD83-AD73-6546-AAE9-4E08296CE4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14700" y="5041853"/>
              <a:ext cx="816234" cy="0"/>
            </a:xfrm>
            <a:prstGeom prst="straightConnector1">
              <a:avLst/>
            </a:prstGeom>
            <a:ln w="38100">
              <a:gradFill>
                <a:gsLst>
                  <a:gs pos="0">
                    <a:srgbClr val="00B0F0">
                      <a:alpha val="0"/>
                    </a:srgbClr>
                  </a:gs>
                  <a:gs pos="32000">
                    <a:srgbClr val="00B0F0"/>
                  </a:gs>
                </a:gsLst>
                <a:lin ang="0" scaled="0"/>
              </a:gra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2FB15DC-4BEB-B74E-B813-3DA74B5E9607}"/>
                </a:ext>
              </a:extLst>
            </p:cNvPr>
            <p:cNvSpPr txBox="1"/>
            <p:nvPr/>
          </p:nvSpPr>
          <p:spPr>
            <a:xfrm>
              <a:off x="2302335" y="5326641"/>
              <a:ext cx="8274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AZURE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F5F0597-BDCE-F64D-856B-C89C7A533A1D}"/>
                </a:ext>
              </a:extLst>
            </p:cNvPr>
            <p:cNvSpPr/>
            <p:nvPr/>
          </p:nvSpPr>
          <p:spPr>
            <a:xfrm>
              <a:off x="2370848" y="5740219"/>
              <a:ext cx="61106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HUB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17B7503-EFB5-9E46-96A3-32D870CF8DA3}"/>
                </a:ext>
              </a:extLst>
            </p:cNvPr>
            <p:cNvSpPr txBox="1"/>
            <p:nvPr/>
          </p:nvSpPr>
          <p:spPr>
            <a:xfrm>
              <a:off x="1879329" y="5527738"/>
              <a:ext cx="1663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</a:rPr>
                <a:t>NOTIFICATIONS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7451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9813C957-7CB8-F04F-AD0B-C41579F50748}"/>
              </a:ext>
            </a:extLst>
          </p:cNvPr>
          <p:cNvGrpSpPr/>
          <p:nvPr/>
        </p:nvGrpSpPr>
        <p:grpSpPr>
          <a:xfrm>
            <a:off x="-1" y="0"/>
            <a:ext cx="12192001" cy="6866934"/>
            <a:chOff x="-1" y="0"/>
            <a:chExt cx="12192001" cy="6866934"/>
          </a:xfrm>
        </p:grpSpPr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114F1BA1-CCF8-614C-B57A-A35C8F98B7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t="1663" b="-1"/>
            <a:stretch/>
          </p:blipFill>
          <p:spPr>
            <a:xfrm>
              <a:off x="-1" y="0"/>
              <a:ext cx="10455965" cy="6866934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97461237-1E17-8C46-A622-80E6D6BA8D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Blur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 l="84062" t="1663" b="-1"/>
            <a:stretch/>
          </p:blipFill>
          <p:spPr>
            <a:xfrm flipH="1">
              <a:off x="10455964" y="0"/>
              <a:ext cx="1736036" cy="6866934"/>
            </a:xfrm>
            <a:prstGeom prst="rect">
              <a:avLst/>
            </a:prstGeom>
          </p:spPr>
        </p:pic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43944C04-D4E1-834F-B86C-F9D508AC8687}"/>
              </a:ext>
            </a:extLst>
          </p:cNvPr>
          <p:cNvSpPr/>
          <p:nvPr/>
        </p:nvSpPr>
        <p:spPr>
          <a:xfrm>
            <a:off x="0" y="0"/>
            <a:ext cx="12192000" cy="686693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311DD31-159A-1240-AA3B-F9417840182C}"/>
              </a:ext>
            </a:extLst>
          </p:cNvPr>
          <p:cNvGrpSpPr/>
          <p:nvPr/>
        </p:nvGrpSpPr>
        <p:grpSpPr>
          <a:xfrm>
            <a:off x="1794364" y="2165809"/>
            <a:ext cx="3337338" cy="2208462"/>
            <a:chOff x="692403" y="2980570"/>
            <a:chExt cx="3337338" cy="220846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0D3102AC-472B-8949-824B-2C6F3E85383C}"/>
                </a:ext>
              </a:extLst>
            </p:cNvPr>
            <p:cNvGrpSpPr/>
            <p:nvPr/>
          </p:nvGrpSpPr>
          <p:grpSpPr>
            <a:xfrm>
              <a:off x="692403" y="2980570"/>
              <a:ext cx="3337338" cy="2208462"/>
              <a:chOff x="692403" y="2980570"/>
              <a:chExt cx="3337338" cy="2208462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A9EB6A6-668C-6440-BC94-7BB5F1405132}"/>
                  </a:ext>
                </a:extLst>
              </p:cNvPr>
              <p:cNvSpPr txBox="1"/>
              <p:nvPr/>
            </p:nvSpPr>
            <p:spPr>
              <a:xfrm>
                <a:off x="1196330" y="2980570"/>
                <a:ext cx="2329484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600" b="1" dirty="0">
                    <a:solidFill>
                      <a:schemeClr val="bg1"/>
                    </a:solidFill>
                    <a:latin typeface="Lato Light" panose="020F0302020204030203" pitchFamily="34" charset="77"/>
                  </a:rPr>
                  <a:t>$12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903A6EE-420B-BA47-BBCF-5B3F5B2CA10A}"/>
                  </a:ext>
                </a:extLst>
              </p:cNvPr>
              <p:cNvSpPr txBox="1"/>
              <p:nvPr/>
            </p:nvSpPr>
            <p:spPr>
              <a:xfrm>
                <a:off x="692403" y="4773534"/>
                <a:ext cx="3337338" cy="415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100" b="1" dirty="0">
                    <a:solidFill>
                      <a:schemeClr val="bg1"/>
                    </a:solidFill>
                    <a:latin typeface="Lato" panose="020F0502020204030203" pitchFamily="34" charset="77"/>
                  </a:rPr>
                  <a:t>COST PER DEVICE</a:t>
                </a:r>
              </a:p>
            </p:txBody>
          </p:sp>
        </p:grp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A48F239-12F2-FA43-A4CE-DBBFD661F160}"/>
                </a:ext>
              </a:extLst>
            </p:cNvPr>
            <p:cNvSpPr/>
            <p:nvPr/>
          </p:nvSpPr>
          <p:spPr>
            <a:xfrm>
              <a:off x="1133857" y="4396840"/>
              <a:ext cx="2456122" cy="5001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650" b="1" dirty="0">
                  <a:solidFill>
                    <a:srgbClr val="00B0F0"/>
                  </a:solidFill>
                  <a:latin typeface="Lato" panose="020F0502020204030203" pitchFamily="34" charset="77"/>
                </a:rPr>
                <a:t>PRODUCTION</a:t>
              </a:r>
              <a:endParaRPr lang="en-US" sz="2650" dirty="0">
                <a:solidFill>
                  <a:srgbClr val="00B0F0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5C41DFC1-BA22-EC4C-9B13-00D4D2FF3E08}"/>
              </a:ext>
            </a:extLst>
          </p:cNvPr>
          <p:cNvGrpSpPr/>
          <p:nvPr/>
        </p:nvGrpSpPr>
        <p:grpSpPr>
          <a:xfrm>
            <a:off x="7050765" y="1938992"/>
            <a:ext cx="3341034" cy="2592784"/>
            <a:chOff x="756567" y="2980570"/>
            <a:chExt cx="3341034" cy="2592784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63B78F71-9850-AF49-8FD1-7277687549C8}"/>
                </a:ext>
              </a:extLst>
            </p:cNvPr>
            <p:cNvGrpSpPr/>
            <p:nvPr/>
          </p:nvGrpSpPr>
          <p:grpSpPr>
            <a:xfrm>
              <a:off x="756567" y="2980570"/>
              <a:ext cx="3341034" cy="2592784"/>
              <a:chOff x="756567" y="2980570"/>
              <a:chExt cx="3341034" cy="2592784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9DBA6C3B-6453-6649-B18A-1ABCC37F38EA}"/>
                  </a:ext>
                </a:extLst>
              </p:cNvPr>
              <p:cNvSpPr txBox="1"/>
              <p:nvPr/>
            </p:nvSpPr>
            <p:spPr>
              <a:xfrm>
                <a:off x="1196330" y="2980570"/>
                <a:ext cx="2329484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600" b="1" dirty="0">
                    <a:solidFill>
                      <a:schemeClr val="bg1"/>
                    </a:solidFill>
                    <a:latin typeface="Lato Light" panose="020F0302020204030203" pitchFamily="34" charset="77"/>
                  </a:rPr>
                  <a:t>25</a:t>
                </a:r>
                <a:r>
                  <a:rPr lang="en-CA" sz="9600" b="1" dirty="0">
                    <a:solidFill>
                      <a:schemeClr val="bg1"/>
                    </a:solidFill>
                    <a:latin typeface="Lato Light" panose="020F0302020204030203" pitchFamily="34" charset="77"/>
                  </a:rPr>
                  <a:t>¢</a:t>
                </a:r>
                <a:endParaRPr lang="en-US" sz="9600" b="1" dirty="0">
                  <a:solidFill>
                    <a:schemeClr val="bg1"/>
                  </a:solidFill>
                  <a:latin typeface="Lato Light" panose="020F0302020204030203" pitchFamily="34" charset="7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5F0EA78-34D5-794C-8589-131FBA151AA2}"/>
                  </a:ext>
                </a:extLst>
              </p:cNvPr>
              <p:cNvSpPr txBox="1"/>
              <p:nvPr/>
            </p:nvSpPr>
            <p:spPr>
              <a:xfrm>
                <a:off x="756567" y="4773534"/>
                <a:ext cx="3337338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200" b="1" dirty="0">
                    <a:solidFill>
                      <a:schemeClr val="bg1"/>
                    </a:solidFill>
                    <a:latin typeface="Lato" panose="020F0502020204030203" pitchFamily="34" charset="77"/>
                  </a:rPr>
                  <a:t>COST PER DEVICE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015A541-8071-D341-91F6-8F2B3E7787A1}"/>
                  </a:ext>
                </a:extLst>
              </p:cNvPr>
              <p:cNvSpPr txBox="1"/>
              <p:nvPr/>
            </p:nvSpPr>
            <p:spPr>
              <a:xfrm>
                <a:off x="760263" y="5096300"/>
                <a:ext cx="3337338" cy="4770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50" b="1" dirty="0">
                    <a:solidFill>
                      <a:srgbClr val="00B0F0"/>
                    </a:solidFill>
                    <a:latin typeface="Lato" panose="020F0502020204030203" pitchFamily="34" charset="77"/>
                  </a:rPr>
                  <a:t>ON DAILY BASIS</a:t>
                </a:r>
              </a:p>
            </p:txBody>
          </p:sp>
        </p:grp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30B1AF3E-C423-7D45-B159-58B5B3419204}"/>
                </a:ext>
              </a:extLst>
            </p:cNvPr>
            <p:cNvSpPr/>
            <p:nvPr/>
          </p:nvSpPr>
          <p:spPr>
            <a:xfrm>
              <a:off x="1133857" y="4396840"/>
              <a:ext cx="2582758" cy="5001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650" b="1" dirty="0">
                  <a:solidFill>
                    <a:srgbClr val="00B0F0"/>
                  </a:solidFill>
                  <a:latin typeface="Lato" panose="020F0502020204030203" pitchFamily="34" charset="77"/>
                </a:rPr>
                <a:t>OPERATIONAL</a:t>
              </a:r>
              <a:endParaRPr lang="en-US" sz="2650" dirty="0">
                <a:solidFill>
                  <a:srgbClr val="00B0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7193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1331</TotalTime>
  <Words>93</Words>
  <Application>Microsoft Macintosh PowerPoint</Application>
  <PresentationFormat>Widescreen</PresentationFormat>
  <Paragraphs>52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Raleway</vt:lpstr>
      <vt:lpstr>Calibri Light</vt:lpstr>
      <vt:lpstr>Lato</vt:lpstr>
      <vt:lpstr>Lato Light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Prabal Gupta</dc:creator>
  <cp:lastModifiedBy>Prabal Gupta</cp:lastModifiedBy>
  <cp:revision>47</cp:revision>
  <dcterms:created xsi:type="dcterms:W3CDTF">2019-04-30T16:27:51Z</dcterms:created>
  <dcterms:modified xsi:type="dcterms:W3CDTF">2019-05-02T05:56:02Z</dcterms:modified>
</cp:coreProperties>
</file>

<file path=docProps/thumbnail.jpeg>
</file>